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28"/>
  </p:notesMasterIdLst>
  <p:sldIdLst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8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0" r:id="rId25"/>
    <p:sldId id="301" r:id="rId26"/>
    <p:sldId id="30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Source Sans Pro Light" panose="020B0403030403020204" pitchFamily="34" charset="0"/>
      <p:regular r:id="rId41"/>
      <p:bold r:id="rId42"/>
      <p:italic r:id="rId43"/>
      <p:boldItalic r:id="rId44"/>
    </p:embeddedFont>
    <p:embeddedFont>
      <p:font typeface="Source Sans Pro SemiBold" panose="020B06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F58B1-6370-4829-B1A8-222B8FD3DBDF}">
  <a:tblStyle styleId="{5A0F58B1-6370-4829-B1A8-222B8FD3DB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8332b1c3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8332b1c3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- Here is a brief overview of Dataiku’s history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- Dataiku was founded in 2013 in Paris, gained 1st customer using a beta. Since then it has grown quickly, opening an office in NYC, London, Singapore, Austrialia, and 3 rounds of funding, our 300th customer &amp; 400th employee (size of clients install growing)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 Most recently, in December 2019, we’ve announced that </a:t>
            </a:r>
            <a:r>
              <a:rPr lang="fr">
                <a:solidFill>
                  <a:srgbClr val="222222"/>
                </a:solidFill>
                <a:highlight>
                  <a:schemeClr val="lt1"/>
                </a:highlight>
              </a:rPr>
              <a:t>CapitalG, the investment arm of Alphabet Inc. (holding company for Google) invested in Dataiku at a 1.4B USD valuation!! This shows clear trust and validation from investors and customers.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22222"/>
                </a:solidFill>
                <a:highlight>
                  <a:schemeClr val="lt1"/>
                </a:highlight>
              </a:rPr>
              <a:t>- DSS version 7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0cbaebbea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0cbaebbea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training today will be focused on Visual recipes, you don’t need to code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0cbaebbea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0cbaebbea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dcff2c45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4dcff2c45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5516bbc8fc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5516bbc8fc_0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0cbaebbea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0cbaebbea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setting up users profile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50cbaebbea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50cbaebbea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50cbaebbea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50cbaebbea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50cbaebbea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50cbaebbea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0cbaebbea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0cbaebbea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 the different data sources that the user can connect to and feel free to give them little quiz on available social media connections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5a3144a5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5a3144a5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first dataset is available on filesystem root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516bbc8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516bbc8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50cf11aba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50cf11aba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Spend time explaining the “Review” and the naming conventions for datasets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0cbaebbea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0cbaebbea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Share the second dataset with trainees, this is a good opportunity to cover a collaboration features such as sharing datasets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5a3144a52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5a3144a52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Third dataset should be send to trainees as a CSV file saved on their local machines so they can upload it directly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50cbaebbe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50cbaebbea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 prepared to talk about each of those features and mark any other feature you feel relevant to the business you are training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50cf11aba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50cf11aba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thoroughly cover the Sampling vs Whole data concepts and specifically cover the computation and best practice related to this feature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58c3a8206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58c3a8206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this slide at any point during the training based on the schedule and the timing you have planned for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516bbc8fc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5516bbc8fc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516bbc8fc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516bbc8fc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5516bbc652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5516bbc652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Talk about the different profiles that can leverage DSS capabilities and collaborate on projects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0cbaebbe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0cbaebbea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This is the home page for a typical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container for all your work on a particular activity.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project home acts as the command center from which you can see the overall status of a project, view recent activity, and collaborate through comments, tags, and a project to-do list.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0cbaebbea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0cbaebbea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Flow is a visual representation of your work as a set of dependencies between datasets and the recipes used to produce them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knowledge of these dependencies helps the Dataiku DSS engine minimize the number of data processes to be launched when (re)building a dataset.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0cbaebbe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0cbaebbe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DSS recipe is a set of actions to perform on one or more input datasets, resulting in one or more output datasets. Each time you prepare, join, group… your datasets, this will be through a recipe. A recipe can be visual or code.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visual recipe allows a quick and interactive transformation of the input dataset through a number of prepackaged operations available in a visual interface.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DSS flow they appear in Yellow circles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code recipe allows a user with coding skills to go beyond visual recipe functionality to take control of the transformation using any supported language (SQL, Python, R, etc)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DSS flow they appear in Orange circles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516bbc8fc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516bbc8fc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Different profiles mapped to differents parts of the entire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 can design and conduct a full End2End projects or your job could be just to connect to the datasets and clean them, another team member could be building a model ...etc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AB1A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0" y="4753800"/>
            <a:ext cx="91440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3281740" y="2015051"/>
            <a:ext cx="2580519" cy="1113399"/>
            <a:chOff x="-250525" y="1236725"/>
            <a:chExt cx="7322700" cy="3159475"/>
          </a:xfrm>
        </p:grpSpPr>
        <p:sp>
          <p:nvSpPr>
            <p:cNvPr id="13" name="Google Shape;13;p2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1">
  <p:cSld name="ONE_COLUMN_TEXT_1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1702800" y="2253355"/>
            <a:ext cx="2779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subTitle" idx="2"/>
          </p:nvPr>
        </p:nvSpPr>
        <p:spPr>
          <a:xfrm>
            <a:off x="4662000" y="2253355"/>
            <a:ext cx="2779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4" name="Google Shape;18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85" name="Google Shape;185;p11"/>
          <p:cNvSpPr txBox="1">
            <a:spLocks noGrp="1"/>
          </p:cNvSpPr>
          <p:nvPr>
            <p:ph type="title" idx="3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ubTitle" idx="4"/>
          </p:nvPr>
        </p:nvSpPr>
        <p:spPr>
          <a:xfrm>
            <a:off x="1702800" y="3343050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11"/>
          <p:cNvSpPr txBox="1">
            <a:spLocks noGrp="1"/>
          </p:cNvSpPr>
          <p:nvPr>
            <p:ph type="subTitle" idx="5"/>
          </p:nvPr>
        </p:nvSpPr>
        <p:spPr>
          <a:xfrm>
            <a:off x="1702800" y="2571750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9" name="Google Shape;189;p11"/>
          <p:cNvSpPr txBox="1">
            <a:spLocks noGrp="1"/>
          </p:cNvSpPr>
          <p:nvPr>
            <p:ph type="subTitle" idx="6"/>
          </p:nvPr>
        </p:nvSpPr>
        <p:spPr>
          <a:xfrm>
            <a:off x="4662000" y="2571750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90" name="Google Shape;190;p11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191" name="Google Shape;191;p1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1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93" name="Google Shape;193;p1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" name="Google Shape;202;p11"/>
          <p:cNvSpPr txBox="1">
            <a:spLocks noGrp="1"/>
          </p:cNvSpPr>
          <p:nvPr>
            <p:ph type="subTitle" idx="7"/>
          </p:nvPr>
        </p:nvSpPr>
        <p:spPr>
          <a:xfrm>
            <a:off x="4663800" y="3343050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05" name="Google Shape;205;p12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8424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12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07" name="Google Shape;207;p1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1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09" name="Google Shape;209;p1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" name="Google Shape;218;p12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19" name="Google Shape;219;p12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23" name="Google Shape;223;p1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1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25" name="Google Shape;225;p1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 1">
  <p:cSld name="ONE_COLUMN_TEXT_1_2_3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238" name="Google Shape;238;p14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39" name="Google Shape;239;p1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41" name="Google Shape;241;p1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2">
  <p:cSld name="ONE_COLUMN_TEXT_1_2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8283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54" name="Google Shape;254;p15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55" name="Google Shape;255;p1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1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360000" y="613704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Source Sans Pro"/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41220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71" name="Google Shape;271;p16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72" name="Google Shape;272;p1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1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74" name="Google Shape;274;p1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3"/>
          </p:nvPr>
        </p:nvSpPr>
        <p:spPr>
          <a:xfrm>
            <a:off x="355700" y="1071875"/>
            <a:ext cx="42162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4"/>
          </p:nvPr>
        </p:nvSpPr>
        <p:spPr>
          <a:xfrm>
            <a:off x="356475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5"/>
          </p:nvPr>
        </p:nvSpPr>
        <p:spPr>
          <a:xfrm>
            <a:off x="1794563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6"/>
          </p:nvPr>
        </p:nvSpPr>
        <p:spPr>
          <a:xfrm>
            <a:off x="3230963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7"/>
          </p:nvPr>
        </p:nvSpPr>
        <p:spPr>
          <a:xfrm>
            <a:off x="4667338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8"/>
          </p:nvPr>
        </p:nvSpPr>
        <p:spPr>
          <a:xfrm>
            <a:off x="6103700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9"/>
          </p:nvPr>
        </p:nvSpPr>
        <p:spPr>
          <a:xfrm>
            <a:off x="7540075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ubTitle" idx="13"/>
          </p:nvPr>
        </p:nvSpPr>
        <p:spPr>
          <a:xfrm>
            <a:off x="35647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14"/>
          </p:nvPr>
        </p:nvSpPr>
        <p:spPr>
          <a:xfrm>
            <a:off x="1797300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5"/>
          </p:nvPr>
        </p:nvSpPr>
        <p:spPr>
          <a:xfrm>
            <a:off x="323812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16"/>
          </p:nvPr>
        </p:nvSpPr>
        <p:spPr>
          <a:xfrm>
            <a:off x="4670913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subTitle" idx="17"/>
          </p:nvPr>
        </p:nvSpPr>
        <p:spPr>
          <a:xfrm>
            <a:off x="6103700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8"/>
          </p:nvPr>
        </p:nvSpPr>
        <p:spPr>
          <a:xfrm>
            <a:off x="753647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cxnSp>
        <p:nvCxnSpPr>
          <p:cNvPr id="298" name="Google Shape;298;p16"/>
          <p:cNvCxnSpPr/>
          <p:nvPr/>
        </p:nvCxnSpPr>
        <p:spPr>
          <a:xfrm>
            <a:off x="170825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6"/>
          <p:cNvCxnSpPr/>
          <p:nvPr/>
        </p:nvCxnSpPr>
        <p:spPr>
          <a:xfrm>
            <a:off x="3135625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6"/>
          <p:cNvCxnSpPr/>
          <p:nvPr/>
        </p:nvCxnSpPr>
        <p:spPr>
          <a:xfrm>
            <a:off x="457200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6"/>
          <p:cNvCxnSpPr/>
          <p:nvPr/>
        </p:nvCxnSpPr>
        <p:spPr>
          <a:xfrm>
            <a:off x="600925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16"/>
          <p:cNvCxnSpPr/>
          <p:nvPr/>
        </p:nvCxnSpPr>
        <p:spPr>
          <a:xfrm>
            <a:off x="744120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">
  <p:cSld name="ONE_COLUMN_TEXT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4122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3"/>
          </p:nvPr>
        </p:nvSpPr>
        <p:spPr>
          <a:xfrm>
            <a:off x="4662000" y="1389600"/>
            <a:ext cx="4122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17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10" name="Google Shape;310;p1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1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12" name="Google Shape;312;p1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body" idx="3"/>
          </p:nvPr>
        </p:nvSpPr>
        <p:spPr>
          <a:xfrm>
            <a:off x="32292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body" idx="4"/>
          </p:nvPr>
        </p:nvSpPr>
        <p:spPr>
          <a:xfrm>
            <a:off x="60984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28" name="Google Shape;328;p18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29" name="Google Shape;329;p1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1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31" name="Google Shape;331;p1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43" name="Google Shape;343;p1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1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45" name="Google Shape;345;p1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2">
  <p:cSld name="TITLE_2">
    <p:bg>
      <p:bgPr>
        <a:solidFill>
          <a:srgbClr val="44009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0" y="4753800"/>
            <a:ext cx="91440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3281740" y="2015051"/>
            <a:ext cx="2580519" cy="1113399"/>
            <a:chOff x="-250525" y="1236725"/>
            <a:chExt cx="7322700" cy="3159475"/>
          </a:xfrm>
        </p:grpSpPr>
        <p:sp>
          <p:nvSpPr>
            <p:cNvPr id="26" name="Google Shape;26;p3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">
  <p:cSld name="SIMPLE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title"/>
          </p:nvPr>
        </p:nvSpPr>
        <p:spPr>
          <a:xfrm>
            <a:off x="285184" y="117430"/>
            <a:ext cx="46347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52A"/>
              </a:buClr>
              <a:buSzPts val="1700"/>
              <a:buFont typeface="Source Sans Pro SemiBold"/>
              <a:buNone/>
              <a:defRPr sz="1700" b="1" i="0" u="none" strike="noStrike" cap="none">
                <a:solidFill>
                  <a:srgbClr val="2B152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body" idx="1"/>
          </p:nvPr>
        </p:nvSpPr>
        <p:spPr>
          <a:xfrm>
            <a:off x="295901" y="477028"/>
            <a:ext cx="4634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 1">
  <p:cSld name="ONE_COLUMN_TEXT_1_2_3_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362" name="Google Shape;362;p22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63" name="Google Shape;363;p2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2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4" name="Google Shape;374;p22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0" y="1430500"/>
            <a:ext cx="9144000" cy="2562000"/>
          </a:xfrm>
          <a:prstGeom prst="rect">
            <a:avLst/>
          </a:prstGeom>
          <a:solidFill>
            <a:srgbClr val="2AB1AC">
              <a:alpha val="1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_WHITE_NO_LOGO">
  <p:cSld name="1_CONTENT_WHITE_NO_LOGO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>
            <a:spLocks noGrp="1"/>
          </p:cNvSpPr>
          <p:nvPr>
            <p:ph type="body" idx="1"/>
          </p:nvPr>
        </p:nvSpPr>
        <p:spPr>
          <a:xfrm>
            <a:off x="310189" y="1251520"/>
            <a:ext cx="8346000" cy="3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800"/>
              <a:buFont typeface="Arial"/>
              <a:buChar char="◎"/>
              <a:defRPr sz="11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000"/>
              <a:buFont typeface="Courier New"/>
              <a:buChar char="o"/>
              <a:defRPr sz="10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Merriweather Sans"/>
              <a:buChar char="▸"/>
              <a:defRPr sz="9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379" name="Google Shape;379;p23" descr="image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35629" y="4482417"/>
            <a:ext cx="810259" cy="48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-346818" y="4744219"/>
            <a:ext cx="17346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urce Sans Pro SemiBold"/>
              <a:buNone/>
            </a:pPr>
            <a:r>
              <a:rPr lang="fr" sz="1000" b="1" i="0" u="none" strike="noStrike" cap="none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©2018 dataiku, Inc. </a:t>
            </a:r>
            <a:endParaRPr sz="1100"/>
          </a:p>
        </p:txBody>
      </p:sp>
      <p:sp>
        <p:nvSpPr>
          <p:cNvPr id="381" name="Google Shape;381;p23"/>
          <p:cNvSpPr txBox="1">
            <a:spLocks noGrp="1"/>
          </p:cNvSpPr>
          <p:nvPr>
            <p:ph type="title"/>
          </p:nvPr>
        </p:nvSpPr>
        <p:spPr>
          <a:xfrm>
            <a:off x="285185" y="-165539"/>
            <a:ext cx="46347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 SemiBold"/>
              <a:buNone/>
              <a:defRPr sz="1700" b="1" i="0" u="none" strike="noStrike" cap="none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body" idx="2"/>
          </p:nvPr>
        </p:nvSpPr>
        <p:spPr>
          <a:xfrm>
            <a:off x="295901" y="477028"/>
            <a:ext cx="4634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383" name="Google Shape;383;p23"/>
          <p:cNvPicPr preferRelativeResize="0"/>
          <p:nvPr/>
        </p:nvPicPr>
        <p:blipFill rotWithShape="1">
          <a:blip r:embed="rId3">
            <a:alphaModFix amt="65000"/>
          </a:blip>
          <a:srcRect/>
          <a:stretch/>
        </p:blipFill>
        <p:spPr>
          <a:xfrm>
            <a:off x="5124495" y="-860080"/>
            <a:ext cx="4290969" cy="279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AB1AC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90" name="Google Shape;390;p25"/>
          <p:cNvSpPr txBox="1"/>
          <p:nvPr/>
        </p:nvSpPr>
        <p:spPr>
          <a:xfrm>
            <a:off x="0" y="4753800"/>
            <a:ext cx="91440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©2019 dataiku, Inc. | dataiku.com | contact@dataiku.com | @dataiku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1" name="Google Shape;391;p25"/>
          <p:cNvGrpSpPr/>
          <p:nvPr/>
        </p:nvGrpSpPr>
        <p:grpSpPr>
          <a:xfrm>
            <a:off x="3281740" y="2015051"/>
            <a:ext cx="2580519" cy="1113399"/>
            <a:chOff x="-250525" y="1236725"/>
            <a:chExt cx="7322700" cy="3159475"/>
          </a:xfrm>
        </p:grpSpPr>
        <p:sp>
          <p:nvSpPr>
            <p:cNvPr id="392" name="Google Shape;392;p25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8"/>
          <p:cNvPicPr preferRelativeResize="0"/>
          <p:nvPr/>
        </p:nvPicPr>
        <p:blipFill rotWithShape="1">
          <a:blip r:embed="rId2">
            <a:alphaModFix/>
          </a:blip>
          <a:srcRect l="4664" r="43677"/>
          <a:stretch/>
        </p:blipFill>
        <p:spPr>
          <a:xfrm>
            <a:off x="6098399" y="0"/>
            <a:ext cx="306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8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subTitle" idx="1"/>
          </p:nvPr>
        </p:nvSpPr>
        <p:spPr>
          <a:xfrm>
            <a:off x="360000" y="2910325"/>
            <a:ext cx="839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28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35" name="Google Shape;435;p2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" name="Google Shape;436;p2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37" name="Google Shape;437;p2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8396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48" name="Google Shape;44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49" name="Google Shape;449;p29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9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51" name="Google Shape;451;p2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2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53" name="Google Shape;453;p2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64" name="Google Shape;464;p30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subTitle" idx="1"/>
          </p:nvPr>
        </p:nvSpPr>
        <p:spPr>
          <a:xfrm>
            <a:off x="3600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2"/>
          </p:nvPr>
        </p:nvSpPr>
        <p:spPr>
          <a:xfrm>
            <a:off x="32292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subTitle" idx="3"/>
          </p:nvPr>
        </p:nvSpPr>
        <p:spPr>
          <a:xfrm>
            <a:off x="60984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3600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subTitle" idx="5"/>
          </p:nvPr>
        </p:nvSpPr>
        <p:spPr>
          <a:xfrm>
            <a:off x="32292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60984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471" name="Google Shape;471;p30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72" name="Google Shape;472;p3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3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74" name="Google Shape;474;p3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4" name="Google Shape;484;p30"/>
          <p:cNvSpPr txBox="1">
            <a:spLocks noGrp="1"/>
          </p:cNvSpPr>
          <p:nvPr>
            <p:ph type="title" idx="7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87" name="Google Shape;487;p31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"/>
          <p:cNvSpPr txBox="1">
            <a:spLocks noGrp="1"/>
          </p:cNvSpPr>
          <p:nvPr>
            <p:ph type="subTitle" idx="1"/>
          </p:nvPr>
        </p:nvSpPr>
        <p:spPr>
          <a:xfrm>
            <a:off x="360000" y="20381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89" name="Google Shape;489;p31"/>
          <p:cNvSpPr txBox="1">
            <a:spLocks noGrp="1"/>
          </p:cNvSpPr>
          <p:nvPr>
            <p:ph type="subTitle" idx="2"/>
          </p:nvPr>
        </p:nvSpPr>
        <p:spPr>
          <a:xfrm>
            <a:off x="361500" y="40131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90" name="Google Shape;490;p31"/>
          <p:cNvSpPr txBox="1">
            <a:spLocks noGrp="1"/>
          </p:cNvSpPr>
          <p:nvPr>
            <p:ph type="subTitle" idx="3"/>
          </p:nvPr>
        </p:nvSpPr>
        <p:spPr>
          <a:xfrm>
            <a:off x="6098400" y="40131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91" name="Google Shape;491;p31"/>
          <p:cNvSpPr txBox="1">
            <a:spLocks noGrp="1"/>
          </p:cNvSpPr>
          <p:nvPr>
            <p:ph type="subTitle" idx="4"/>
          </p:nvPr>
        </p:nvSpPr>
        <p:spPr>
          <a:xfrm>
            <a:off x="360000" y="12668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5"/>
          </p:nvPr>
        </p:nvSpPr>
        <p:spPr>
          <a:xfrm>
            <a:off x="361500" y="32418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6"/>
          </p:nvPr>
        </p:nvSpPr>
        <p:spPr>
          <a:xfrm>
            <a:off x="6098400" y="32418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494" name="Google Shape;494;p31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95" name="Google Shape;495;p3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496;p3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97" name="Google Shape;497;p3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6" name="Google Shape;506;p31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7" name="Google Shape;507;p31"/>
          <p:cNvSpPr txBox="1">
            <a:spLocks noGrp="1"/>
          </p:cNvSpPr>
          <p:nvPr>
            <p:ph type="title" idx="7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8" name="Google Shape;508;p31"/>
          <p:cNvSpPr txBox="1">
            <a:spLocks noGrp="1"/>
          </p:cNvSpPr>
          <p:nvPr>
            <p:ph type="subTitle" idx="8"/>
          </p:nvPr>
        </p:nvSpPr>
        <p:spPr>
          <a:xfrm>
            <a:off x="6098400" y="20381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09" name="Google Shape;509;p31"/>
          <p:cNvSpPr txBox="1">
            <a:spLocks noGrp="1"/>
          </p:cNvSpPr>
          <p:nvPr>
            <p:ph type="subTitle" idx="9"/>
          </p:nvPr>
        </p:nvSpPr>
        <p:spPr>
          <a:xfrm>
            <a:off x="6098400" y="12668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 txBox="1">
            <a:spLocks noGrp="1"/>
          </p:cNvSpPr>
          <p:nvPr>
            <p:ph type="subTitle" idx="1"/>
          </p:nvPr>
        </p:nvSpPr>
        <p:spPr>
          <a:xfrm>
            <a:off x="3687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32"/>
          <p:cNvSpPr txBox="1">
            <a:spLocks noGrp="1"/>
          </p:cNvSpPr>
          <p:nvPr>
            <p:ph type="subTitle" idx="2"/>
          </p:nvPr>
        </p:nvSpPr>
        <p:spPr>
          <a:xfrm>
            <a:off x="32292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3" name="Google Shape;513;p32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14" name="Google Shape;51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15" name="Google Shape;515;p32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 txBox="1">
            <a:spLocks noGrp="1"/>
          </p:cNvSpPr>
          <p:nvPr>
            <p:ph type="subTitle" idx="3"/>
          </p:nvPr>
        </p:nvSpPr>
        <p:spPr>
          <a:xfrm>
            <a:off x="3687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4"/>
          </p:nvPr>
        </p:nvSpPr>
        <p:spPr>
          <a:xfrm>
            <a:off x="32292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518" name="Google Shape;518;p32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519" name="Google Shape;519;p3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21" name="Google Shape;521;p3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0" name="Google Shape;530;p32"/>
          <p:cNvSpPr txBox="1">
            <a:spLocks noGrp="1"/>
          </p:cNvSpPr>
          <p:nvPr>
            <p:ph type="title" idx="5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33" name="Google Shape;533;p33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8424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500">
                <a:solidFill>
                  <a:srgbClr val="0000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>
                <a:solidFill>
                  <a:srgbClr val="0000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 sz="1500">
                <a:solidFill>
                  <a:srgbClr val="0000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500">
                <a:solidFill>
                  <a:srgbClr val="0000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>
                <a:solidFill>
                  <a:srgbClr val="0000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 sz="1500">
                <a:solidFill>
                  <a:srgbClr val="0000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500">
                <a:solidFill>
                  <a:srgbClr val="0000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>
                <a:solidFill>
                  <a:srgbClr val="0000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 sz="1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34" name="Google Shape;534;p33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535" name="Google Shape;535;p3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6" name="Google Shape;536;p3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37" name="Google Shape;537;p3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6" name="Google Shape;546;p33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47" name="Google Shape;547;p33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l="4664" r="43677"/>
          <a:stretch/>
        </p:blipFill>
        <p:spPr>
          <a:xfrm>
            <a:off x="6098399" y="0"/>
            <a:ext cx="306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360000" y="2910325"/>
            <a:ext cx="839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2" name="Google Shape;42;p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43;p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550" name="Google Shape;550;p34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551" name="Google Shape;551;p3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2" name="Google Shape;552;p3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53" name="Google Shape;553;p3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2" name="Google Shape;562;p34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63" name="Google Shape;563;p34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66" name="Google Shape;566;p35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41220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67" name="Google Shape;567;p35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568" name="Google Shape;568;p3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9" name="Google Shape;569;p3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70" name="Google Shape;570;p3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9" name="Google Shape;579;p35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80" name="Google Shape;580;p35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81" name="Google Shape;581;p35"/>
          <p:cNvSpPr txBox="1">
            <a:spLocks noGrp="1"/>
          </p:cNvSpPr>
          <p:nvPr>
            <p:ph type="subTitle" idx="3"/>
          </p:nvPr>
        </p:nvSpPr>
        <p:spPr>
          <a:xfrm>
            <a:off x="355700" y="1071875"/>
            <a:ext cx="42162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5"/>
          <p:cNvSpPr txBox="1">
            <a:spLocks noGrp="1"/>
          </p:cNvSpPr>
          <p:nvPr>
            <p:ph type="subTitle" idx="4"/>
          </p:nvPr>
        </p:nvSpPr>
        <p:spPr>
          <a:xfrm>
            <a:off x="356475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3" name="Google Shape;583;p35"/>
          <p:cNvSpPr txBox="1">
            <a:spLocks noGrp="1"/>
          </p:cNvSpPr>
          <p:nvPr>
            <p:ph type="subTitle" idx="5"/>
          </p:nvPr>
        </p:nvSpPr>
        <p:spPr>
          <a:xfrm>
            <a:off x="1794563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4" name="Google Shape;584;p35"/>
          <p:cNvSpPr txBox="1">
            <a:spLocks noGrp="1"/>
          </p:cNvSpPr>
          <p:nvPr>
            <p:ph type="subTitle" idx="6"/>
          </p:nvPr>
        </p:nvSpPr>
        <p:spPr>
          <a:xfrm>
            <a:off x="3230963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5" name="Google Shape;585;p35"/>
          <p:cNvSpPr txBox="1">
            <a:spLocks noGrp="1"/>
          </p:cNvSpPr>
          <p:nvPr>
            <p:ph type="subTitle" idx="7"/>
          </p:nvPr>
        </p:nvSpPr>
        <p:spPr>
          <a:xfrm>
            <a:off x="4667338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6" name="Google Shape;586;p35"/>
          <p:cNvSpPr txBox="1">
            <a:spLocks noGrp="1"/>
          </p:cNvSpPr>
          <p:nvPr>
            <p:ph type="subTitle" idx="8"/>
          </p:nvPr>
        </p:nvSpPr>
        <p:spPr>
          <a:xfrm>
            <a:off x="6103700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7" name="Google Shape;587;p35"/>
          <p:cNvSpPr txBox="1">
            <a:spLocks noGrp="1"/>
          </p:cNvSpPr>
          <p:nvPr>
            <p:ph type="subTitle" idx="9"/>
          </p:nvPr>
        </p:nvSpPr>
        <p:spPr>
          <a:xfrm>
            <a:off x="7540075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8" name="Google Shape;588;p35"/>
          <p:cNvSpPr txBox="1">
            <a:spLocks noGrp="1"/>
          </p:cNvSpPr>
          <p:nvPr>
            <p:ph type="subTitle" idx="13"/>
          </p:nvPr>
        </p:nvSpPr>
        <p:spPr>
          <a:xfrm>
            <a:off x="35647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9" name="Google Shape;589;p35"/>
          <p:cNvSpPr txBox="1">
            <a:spLocks noGrp="1"/>
          </p:cNvSpPr>
          <p:nvPr>
            <p:ph type="subTitle" idx="14"/>
          </p:nvPr>
        </p:nvSpPr>
        <p:spPr>
          <a:xfrm>
            <a:off x="1797300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90" name="Google Shape;590;p35"/>
          <p:cNvSpPr txBox="1">
            <a:spLocks noGrp="1"/>
          </p:cNvSpPr>
          <p:nvPr>
            <p:ph type="subTitle" idx="15"/>
          </p:nvPr>
        </p:nvSpPr>
        <p:spPr>
          <a:xfrm>
            <a:off x="323812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91" name="Google Shape;591;p35"/>
          <p:cNvSpPr txBox="1">
            <a:spLocks noGrp="1"/>
          </p:cNvSpPr>
          <p:nvPr>
            <p:ph type="subTitle" idx="16"/>
          </p:nvPr>
        </p:nvSpPr>
        <p:spPr>
          <a:xfrm>
            <a:off x="4670913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subTitle" idx="17"/>
          </p:nvPr>
        </p:nvSpPr>
        <p:spPr>
          <a:xfrm>
            <a:off x="6103700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8"/>
          </p:nvPr>
        </p:nvSpPr>
        <p:spPr>
          <a:xfrm>
            <a:off x="753647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cxnSp>
        <p:nvCxnSpPr>
          <p:cNvPr id="594" name="Google Shape;594;p35"/>
          <p:cNvCxnSpPr/>
          <p:nvPr/>
        </p:nvCxnSpPr>
        <p:spPr>
          <a:xfrm>
            <a:off x="170825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5"/>
          <p:cNvCxnSpPr/>
          <p:nvPr/>
        </p:nvCxnSpPr>
        <p:spPr>
          <a:xfrm>
            <a:off x="3135625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35"/>
          <p:cNvCxnSpPr/>
          <p:nvPr/>
        </p:nvCxnSpPr>
        <p:spPr>
          <a:xfrm>
            <a:off x="457200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35"/>
          <p:cNvCxnSpPr/>
          <p:nvPr/>
        </p:nvCxnSpPr>
        <p:spPr>
          <a:xfrm>
            <a:off x="600925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35"/>
          <p:cNvCxnSpPr/>
          <p:nvPr/>
        </p:nvCxnSpPr>
        <p:spPr>
          <a:xfrm>
            <a:off x="744120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19" name="Google Shape;619;p37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621" name="Google Shape;621;p37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22" name="Google Shape;622;p37"/>
          <p:cNvSpPr txBox="1">
            <a:spLocks noGrp="1"/>
          </p:cNvSpPr>
          <p:nvPr>
            <p:ph type="body" idx="3"/>
          </p:nvPr>
        </p:nvSpPr>
        <p:spPr>
          <a:xfrm>
            <a:off x="32292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3" name="Google Shape;623;p37"/>
          <p:cNvSpPr txBox="1">
            <a:spLocks noGrp="1"/>
          </p:cNvSpPr>
          <p:nvPr>
            <p:ph type="body" idx="4"/>
          </p:nvPr>
        </p:nvSpPr>
        <p:spPr>
          <a:xfrm>
            <a:off x="60984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24" name="Google Shape;624;p37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625" name="Google Shape;625;p3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3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638" name="Google Shape;638;p38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639" name="Google Shape;639;p3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" name="Google Shape;640;p3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_BOXES_C">
  <p:cSld name="CONTENT_BOXES_C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1647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71" name="Google Shape;671;p41" descr="image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8873" y="4480712"/>
            <a:ext cx="891285" cy="52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1"/>
          <p:cNvSpPr txBox="1">
            <a:spLocks noGrp="1"/>
          </p:cNvSpPr>
          <p:nvPr>
            <p:ph type="body" idx="1"/>
          </p:nvPr>
        </p:nvSpPr>
        <p:spPr>
          <a:xfrm>
            <a:off x="1043997" y="2289994"/>
            <a:ext cx="2154300" cy="1158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3" name="Google Shape;673;p41"/>
          <p:cNvSpPr txBox="1">
            <a:spLocks noGrp="1"/>
          </p:cNvSpPr>
          <p:nvPr>
            <p:ph type="body" idx="2"/>
          </p:nvPr>
        </p:nvSpPr>
        <p:spPr>
          <a:xfrm>
            <a:off x="3467404" y="2289994"/>
            <a:ext cx="2154300" cy="1158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4" name="Google Shape;674;p41"/>
          <p:cNvSpPr txBox="1">
            <a:spLocks noGrp="1"/>
          </p:cNvSpPr>
          <p:nvPr>
            <p:ph type="body" idx="3"/>
          </p:nvPr>
        </p:nvSpPr>
        <p:spPr>
          <a:xfrm>
            <a:off x="5890810" y="2289994"/>
            <a:ext cx="2154300" cy="1158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body" idx="4"/>
          </p:nvPr>
        </p:nvSpPr>
        <p:spPr>
          <a:xfrm>
            <a:off x="1043998" y="3628303"/>
            <a:ext cx="2154300" cy="113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6" name="Google Shape;676;p41"/>
          <p:cNvSpPr txBox="1">
            <a:spLocks noGrp="1"/>
          </p:cNvSpPr>
          <p:nvPr>
            <p:ph type="body" idx="5"/>
          </p:nvPr>
        </p:nvSpPr>
        <p:spPr>
          <a:xfrm>
            <a:off x="3467404" y="3628303"/>
            <a:ext cx="2154300" cy="113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7" name="Google Shape;677;p41"/>
          <p:cNvSpPr txBox="1">
            <a:spLocks noGrp="1"/>
          </p:cNvSpPr>
          <p:nvPr>
            <p:ph type="body" idx="6"/>
          </p:nvPr>
        </p:nvSpPr>
        <p:spPr>
          <a:xfrm>
            <a:off x="5890810" y="3628304"/>
            <a:ext cx="2154300" cy="113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8" name="Google Shape;678;p41"/>
          <p:cNvSpPr txBox="1">
            <a:spLocks noGrp="1"/>
          </p:cNvSpPr>
          <p:nvPr>
            <p:ph type="body" idx="7"/>
          </p:nvPr>
        </p:nvSpPr>
        <p:spPr>
          <a:xfrm>
            <a:off x="1043997" y="895976"/>
            <a:ext cx="70008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◎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  <a:defRPr sz="1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erriweather Sans"/>
              <a:buChar char="▸"/>
              <a:defRPr sz="9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9" name="Google Shape;679;p41"/>
          <p:cNvSpPr txBox="1">
            <a:spLocks noGrp="1"/>
          </p:cNvSpPr>
          <p:nvPr>
            <p:ph type="title"/>
          </p:nvPr>
        </p:nvSpPr>
        <p:spPr>
          <a:xfrm>
            <a:off x="1385021" y="54864"/>
            <a:ext cx="6352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ource Sans Pro Light"/>
              <a:buNone/>
              <a:defRPr sz="24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80" name="Google Shape;680;p41"/>
          <p:cNvSpPr txBox="1">
            <a:spLocks noGrp="1"/>
          </p:cNvSpPr>
          <p:nvPr>
            <p:ph type="body" idx="8"/>
          </p:nvPr>
        </p:nvSpPr>
        <p:spPr>
          <a:xfrm>
            <a:off x="1385021" y="569409"/>
            <a:ext cx="6352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8396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58" name="Google Shape;58;p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71" name="Google Shape;71;p6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3600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2"/>
          </p:nvPr>
        </p:nvSpPr>
        <p:spPr>
          <a:xfrm>
            <a:off x="32292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3"/>
          </p:nvPr>
        </p:nvSpPr>
        <p:spPr>
          <a:xfrm>
            <a:off x="60984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4"/>
          </p:nvPr>
        </p:nvSpPr>
        <p:spPr>
          <a:xfrm>
            <a:off x="3600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5"/>
          </p:nvPr>
        </p:nvSpPr>
        <p:spPr>
          <a:xfrm>
            <a:off x="32292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6"/>
          </p:nvPr>
        </p:nvSpPr>
        <p:spPr>
          <a:xfrm>
            <a:off x="60984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79" name="Google Shape;79;p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81" name="Google Shape;81;p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title" idx="7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4" name="Google Shape;94;p7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360000" y="20381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2"/>
          </p:nvPr>
        </p:nvSpPr>
        <p:spPr>
          <a:xfrm>
            <a:off x="361500" y="40131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3"/>
          </p:nvPr>
        </p:nvSpPr>
        <p:spPr>
          <a:xfrm>
            <a:off x="6098400" y="40131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4"/>
          </p:nvPr>
        </p:nvSpPr>
        <p:spPr>
          <a:xfrm>
            <a:off x="360000" y="12668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5"/>
          </p:nvPr>
        </p:nvSpPr>
        <p:spPr>
          <a:xfrm>
            <a:off x="361500" y="32418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6"/>
          </p:nvPr>
        </p:nvSpPr>
        <p:spPr>
          <a:xfrm>
            <a:off x="6098400" y="32418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01" name="Google Shape;101;p7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102" name="Google Shape;102;p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03;p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title" idx="7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subTitle" idx="8"/>
          </p:nvPr>
        </p:nvSpPr>
        <p:spPr>
          <a:xfrm>
            <a:off x="6098400" y="20381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subTitle" idx="9"/>
          </p:nvPr>
        </p:nvSpPr>
        <p:spPr>
          <a:xfrm>
            <a:off x="6098400" y="12668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subTitle" idx="1"/>
          </p:nvPr>
        </p:nvSpPr>
        <p:spPr>
          <a:xfrm>
            <a:off x="3687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2"/>
          </p:nvPr>
        </p:nvSpPr>
        <p:spPr>
          <a:xfrm>
            <a:off x="32292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22" name="Google Shape;122;p8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subTitle" idx="3"/>
          </p:nvPr>
        </p:nvSpPr>
        <p:spPr>
          <a:xfrm>
            <a:off x="3687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subTitle" idx="4"/>
          </p:nvPr>
        </p:nvSpPr>
        <p:spPr>
          <a:xfrm>
            <a:off x="32292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126" name="Google Shape;126;p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" name="Google Shape;137;p8"/>
          <p:cNvSpPr txBox="1">
            <a:spLocks noGrp="1"/>
          </p:cNvSpPr>
          <p:nvPr>
            <p:ph type="title" idx="5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3">
  <p:cSld name="ONE_COLUMN_TEXT_1_3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3687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2"/>
          </p:nvPr>
        </p:nvSpPr>
        <p:spPr>
          <a:xfrm>
            <a:off x="32292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 idx="3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subTitle" idx="4"/>
          </p:nvPr>
        </p:nvSpPr>
        <p:spPr>
          <a:xfrm>
            <a:off x="3687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5"/>
          </p:nvPr>
        </p:nvSpPr>
        <p:spPr>
          <a:xfrm>
            <a:off x="32292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47" name="Google Shape;147;p9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148" name="Google Shape;148;p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2">
  <p:cSld name="ONE_COLUMN_TEXT_1_3_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subTitle" idx="1"/>
          </p:nvPr>
        </p:nvSpPr>
        <p:spPr>
          <a:xfrm>
            <a:off x="1702800" y="2888441"/>
            <a:ext cx="2779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subTitle" idx="2"/>
          </p:nvPr>
        </p:nvSpPr>
        <p:spPr>
          <a:xfrm>
            <a:off x="4662000" y="2888441"/>
            <a:ext cx="2779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title" idx="3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 txBox="1">
            <a:spLocks noGrp="1"/>
          </p:cNvSpPr>
          <p:nvPr>
            <p:ph type="subTitle" idx="4"/>
          </p:nvPr>
        </p:nvSpPr>
        <p:spPr>
          <a:xfrm>
            <a:off x="1702800" y="3354817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5"/>
          </p:nvPr>
        </p:nvSpPr>
        <p:spPr>
          <a:xfrm>
            <a:off x="4662000" y="3354817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68" name="Google Shape;168;p10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169" name="Google Shape;169;p1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71" name="Google Shape;171;p1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 SemiBold"/>
              <a:buNone/>
              <a:defRPr sz="2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0000" y="1152475"/>
            <a:ext cx="421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06B4A"/>
          </p15:clr>
        </p15:guide>
        <p15:guide id="2" pos="227">
          <p15:clr>
            <a:srgbClr val="F06B4A"/>
          </p15:clr>
        </p15:guide>
        <p15:guide id="3" pos="5533">
          <p15:clr>
            <a:srgbClr val="F06B4A"/>
          </p15:clr>
        </p15:guide>
        <p15:guide id="4" orient="horz" pos="3014">
          <p15:clr>
            <a:srgbClr val="F06B4A"/>
          </p15:clr>
        </p15:guide>
        <p15:guide id="5" pos="2880">
          <p15:clr>
            <a:srgbClr val="F06B4A"/>
          </p15:clr>
        </p15:guide>
        <p15:guide id="6" pos="2034">
          <p15:clr>
            <a:srgbClr val="F06B4A"/>
          </p15:clr>
        </p15:guide>
        <p15:guide id="7" pos="1918">
          <p15:clr>
            <a:srgbClr val="F06B4A"/>
          </p15:clr>
        </p15:guide>
        <p15:guide id="8" pos="3726">
          <p15:clr>
            <a:srgbClr val="F06B4A"/>
          </p15:clr>
        </p15:guide>
        <p15:guide id="9" pos="3842">
          <p15:clr>
            <a:srgbClr val="F06B4A"/>
          </p15:clr>
        </p15:guide>
        <p15:guide id="10" pos="1073">
          <p15:clr>
            <a:srgbClr val="F06B4A"/>
          </p15:clr>
        </p15:guide>
        <p15:guide id="11" pos="4687">
          <p15:clr>
            <a:srgbClr val="F06B4A"/>
          </p15:clr>
        </p15:guide>
        <p15:guide id="12" orient="horz" pos="1620">
          <p15:clr>
            <a:srgbClr val="F06B4A"/>
          </p15:clr>
        </p15:guide>
        <p15:guide id="13" pos="2823">
          <p15:clr>
            <a:srgbClr val="F06B4A"/>
          </p15:clr>
        </p15:guide>
        <p15:guide id="14" pos="2937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 SemiBold"/>
              <a:buNone/>
              <a:defRPr sz="2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body" idx="1"/>
          </p:nvPr>
        </p:nvSpPr>
        <p:spPr>
          <a:xfrm>
            <a:off x="360000" y="1152475"/>
            <a:ext cx="421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2" r:id="rId10"/>
    <p:sldLayoutId id="2147483683" r:id="rId11"/>
    <p:sldLayoutId id="2147483684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06B4A"/>
          </p15:clr>
        </p15:guide>
        <p15:guide id="2" pos="227">
          <p15:clr>
            <a:srgbClr val="F06B4A"/>
          </p15:clr>
        </p15:guide>
        <p15:guide id="3" pos="5533">
          <p15:clr>
            <a:srgbClr val="F06B4A"/>
          </p15:clr>
        </p15:guide>
        <p15:guide id="4" orient="horz" pos="3014">
          <p15:clr>
            <a:srgbClr val="F06B4A"/>
          </p15:clr>
        </p15:guide>
        <p15:guide id="5" pos="2880">
          <p15:clr>
            <a:srgbClr val="F06B4A"/>
          </p15:clr>
        </p15:guide>
        <p15:guide id="6" pos="2034">
          <p15:clr>
            <a:srgbClr val="F06B4A"/>
          </p15:clr>
        </p15:guide>
        <p15:guide id="7" pos="1918">
          <p15:clr>
            <a:srgbClr val="F06B4A"/>
          </p15:clr>
        </p15:guide>
        <p15:guide id="8" pos="3726">
          <p15:clr>
            <a:srgbClr val="F06B4A"/>
          </p15:clr>
        </p15:guide>
        <p15:guide id="9" pos="3842">
          <p15:clr>
            <a:srgbClr val="F06B4A"/>
          </p15:clr>
        </p15:guide>
        <p15:guide id="10" pos="1073">
          <p15:clr>
            <a:srgbClr val="F06B4A"/>
          </p15:clr>
        </p15:guide>
        <p15:guide id="11" pos="4687">
          <p15:clr>
            <a:srgbClr val="F06B4A"/>
          </p15:clr>
        </p15:guide>
        <p15:guide id="12" orient="horz" pos="1620">
          <p15:clr>
            <a:srgbClr val="F06B4A"/>
          </p15:clr>
        </p15:guide>
        <p15:guide id="13" pos="2823">
          <p15:clr>
            <a:srgbClr val="F06B4A"/>
          </p15:clr>
        </p15:guide>
        <p15:guide id="14" pos="293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3"/>
          <p:cNvSpPr/>
          <p:nvPr/>
        </p:nvSpPr>
        <p:spPr>
          <a:xfrm>
            <a:off x="424900" y="4669725"/>
            <a:ext cx="1101300" cy="4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3"/>
          <p:cNvSpPr/>
          <p:nvPr/>
        </p:nvSpPr>
        <p:spPr>
          <a:xfrm>
            <a:off x="0" y="2734988"/>
            <a:ext cx="9144000" cy="9669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3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Brief History of Dataiku</a:t>
            </a:r>
            <a:endParaRPr/>
          </a:p>
        </p:txBody>
      </p:sp>
      <p:sp>
        <p:nvSpPr>
          <p:cNvPr id="693" name="Google Shape;693;p43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Key Company Milestones</a:t>
            </a:r>
            <a:endParaRPr/>
          </a:p>
        </p:txBody>
      </p:sp>
      <p:sp>
        <p:nvSpPr>
          <p:cNvPr id="694" name="Google Shape;694;p43"/>
          <p:cNvSpPr/>
          <p:nvPr/>
        </p:nvSpPr>
        <p:spPr>
          <a:xfrm>
            <a:off x="0" y="1250825"/>
            <a:ext cx="9144000" cy="3759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3"/>
          <p:cNvSpPr txBox="1"/>
          <p:nvPr/>
        </p:nvSpPr>
        <p:spPr>
          <a:xfrm>
            <a:off x="207600" y="1225300"/>
            <a:ext cx="1342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lang="fr" sz="14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2013</a:t>
            </a:r>
            <a:endParaRPr sz="11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6" name="Google Shape;696;p43"/>
          <p:cNvSpPr txBox="1"/>
          <p:nvPr/>
        </p:nvSpPr>
        <p:spPr>
          <a:xfrm>
            <a:off x="2475800" y="1225300"/>
            <a:ext cx="1255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lang="fr" sz="14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201</a:t>
            </a:r>
            <a:r>
              <a:rPr lang="fr" b="1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5</a:t>
            </a:r>
            <a:endParaRPr sz="11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7" name="Google Shape;697;p43"/>
          <p:cNvSpPr txBox="1"/>
          <p:nvPr/>
        </p:nvSpPr>
        <p:spPr>
          <a:xfrm>
            <a:off x="3592075" y="1225300"/>
            <a:ext cx="1255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lang="fr" sz="14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201</a:t>
            </a:r>
            <a:r>
              <a:rPr lang="fr" b="1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</a:t>
            </a:r>
            <a:endParaRPr sz="11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98" name="Google Shape;69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475" y="1808552"/>
            <a:ext cx="744925" cy="7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3"/>
          <p:cNvSpPr txBox="1"/>
          <p:nvPr/>
        </p:nvSpPr>
        <p:spPr>
          <a:xfrm>
            <a:off x="4020423" y="3318690"/>
            <a:ext cx="1186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100+</a:t>
            </a: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customers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0" name="Google Shape;700;p43"/>
          <p:cNvSpPr txBox="1"/>
          <p:nvPr/>
        </p:nvSpPr>
        <p:spPr>
          <a:xfrm>
            <a:off x="5707275" y="3318697"/>
            <a:ext cx="1186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500+</a:t>
            </a: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customers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1" name="Google Shape;701;p43"/>
          <p:cNvSpPr txBox="1"/>
          <p:nvPr/>
        </p:nvSpPr>
        <p:spPr>
          <a:xfrm>
            <a:off x="2485975" y="3318696"/>
            <a:ext cx="11868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10+</a:t>
            </a:r>
            <a:r>
              <a:rPr lang="fr" sz="1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 </a:t>
            </a:r>
            <a:endParaRPr sz="1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customers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2" name="Google Shape;702;p43"/>
          <p:cNvSpPr txBox="1"/>
          <p:nvPr/>
        </p:nvSpPr>
        <p:spPr>
          <a:xfrm>
            <a:off x="665600" y="3203340"/>
            <a:ext cx="1186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customer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3" name="Google Shape;703;p43"/>
          <p:cNvPicPr preferRelativeResize="0"/>
          <p:nvPr/>
        </p:nvPicPr>
        <p:blipFill rotWithShape="1">
          <a:blip r:embed="rId4">
            <a:alphaModFix/>
          </a:blip>
          <a:srcRect l="27797"/>
          <a:stretch/>
        </p:blipFill>
        <p:spPr>
          <a:xfrm>
            <a:off x="779788" y="3941327"/>
            <a:ext cx="953999" cy="5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3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7857" y="3941327"/>
            <a:ext cx="884700" cy="522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0"/>
            <a:headEnd type="none" w="sm" len="sm"/>
            <a:tailEnd type="none" w="sm" len="sm"/>
          </a:ln>
        </p:spPr>
      </p:pic>
      <p:pic>
        <p:nvPicPr>
          <p:cNvPr id="705" name="Google Shape;70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6625" y="3941327"/>
            <a:ext cx="953999" cy="56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3"/>
          <p:cNvPicPr preferRelativeResize="0"/>
          <p:nvPr/>
        </p:nvPicPr>
        <p:blipFill rotWithShape="1">
          <a:blip r:embed="rId7">
            <a:alphaModFix/>
          </a:blip>
          <a:srcRect r="35086"/>
          <a:stretch/>
        </p:blipFill>
        <p:spPr>
          <a:xfrm>
            <a:off x="4137812" y="3941327"/>
            <a:ext cx="856875" cy="52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8073" y="3941327"/>
            <a:ext cx="924126" cy="53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09387" y="3941327"/>
            <a:ext cx="924126" cy="55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58179" y="1763536"/>
            <a:ext cx="744925" cy="72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3"/>
          <p:cNvSpPr txBox="1"/>
          <p:nvPr/>
        </p:nvSpPr>
        <p:spPr>
          <a:xfrm>
            <a:off x="281100" y="1601839"/>
            <a:ext cx="1342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Dataiku Created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711" name="Google Shape;711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90930" y="1718454"/>
            <a:ext cx="688450" cy="73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4313" y="1731196"/>
            <a:ext cx="688450" cy="73406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3"/>
          <p:cNvSpPr txBox="1"/>
          <p:nvPr/>
        </p:nvSpPr>
        <p:spPr>
          <a:xfrm>
            <a:off x="623175" y="4538849"/>
            <a:ext cx="1186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"/>
                <a:ea typeface="Source Sans Pro"/>
                <a:cs typeface="Source Sans Pro"/>
                <a:sym typeface="Source Sans Pro"/>
              </a:rPr>
              <a:t>Beta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4" name="Google Shape;714;p43"/>
          <p:cNvSpPr txBox="1"/>
          <p:nvPr/>
        </p:nvSpPr>
        <p:spPr>
          <a:xfrm>
            <a:off x="1785899" y="4538849"/>
            <a:ext cx="1186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"/>
                <a:ea typeface="Source Sans Pro"/>
                <a:cs typeface="Source Sans Pro"/>
                <a:sym typeface="Source Sans Pro"/>
              </a:rPr>
              <a:t>version 1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1st tool integrating 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data prep and ML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5" name="Google Shape;715;p43"/>
          <p:cNvSpPr txBox="1"/>
          <p:nvPr/>
        </p:nvSpPr>
        <p:spPr>
          <a:xfrm>
            <a:off x="2905624" y="4538849"/>
            <a:ext cx="1186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"/>
                <a:ea typeface="Source Sans Pro"/>
                <a:cs typeface="Source Sans Pro"/>
                <a:sym typeface="Source Sans Pro"/>
              </a:rPr>
              <a:t>version 2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Real-time collaboration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Spark integration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6" name="Google Shape;716;p43"/>
          <p:cNvSpPr txBox="1"/>
          <p:nvPr/>
        </p:nvSpPr>
        <p:spPr>
          <a:xfrm>
            <a:off x="3929173" y="4538849"/>
            <a:ext cx="1186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"/>
                <a:ea typeface="Source Sans Pro"/>
                <a:cs typeface="Source Sans Pro"/>
                <a:sym typeface="Source Sans Pro"/>
              </a:rPr>
              <a:t>version 3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Scenarios, automation and version control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7" name="Google Shape;717;p43"/>
          <p:cNvSpPr txBox="1"/>
          <p:nvPr/>
        </p:nvSpPr>
        <p:spPr>
          <a:xfrm>
            <a:off x="5038236" y="4538849"/>
            <a:ext cx="1186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"/>
                <a:ea typeface="Source Sans Pro"/>
                <a:cs typeface="Source Sans Pro"/>
                <a:sym typeface="Source Sans Pro"/>
              </a:rPr>
              <a:t>version 4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Advanced scalability, 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cloud support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8" name="Google Shape;718;p43"/>
          <p:cNvSpPr txBox="1"/>
          <p:nvPr/>
        </p:nvSpPr>
        <p:spPr>
          <a:xfrm>
            <a:off x="6181236" y="4538849"/>
            <a:ext cx="1186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"/>
                <a:ea typeface="Source Sans Pro"/>
                <a:cs typeface="Source Sans Pro"/>
                <a:sym typeface="Source Sans Pro"/>
              </a:rPr>
              <a:t>version 5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Deep learning, Containerization, Project wikis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9" name="Google Shape;719;p43"/>
          <p:cNvSpPr txBox="1"/>
          <p:nvPr/>
        </p:nvSpPr>
        <p:spPr>
          <a:xfrm>
            <a:off x="4668425" y="1944797"/>
            <a:ext cx="6885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800">
                <a:latin typeface="Source Sans Pro"/>
                <a:ea typeface="Source Sans Pro"/>
                <a:cs typeface="Source Sans Pro"/>
                <a:sym typeface="Source Sans Pro"/>
              </a:rPr>
              <a:t>Office in London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0" name="Google Shape;720;p43"/>
          <p:cNvSpPr/>
          <p:nvPr/>
        </p:nvSpPr>
        <p:spPr>
          <a:xfrm rot="-5400000">
            <a:off x="-399450" y="2000750"/>
            <a:ext cx="1156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44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COMPANY</a:t>
            </a:r>
            <a:endParaRPr sz="1000">
              <a:solidFill>
                <a:srgbClr val="44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1" name="Google Shape;721;p43"/>
          <p:cNvSpPr txBox="1"/>
          <p:nvPr/>
        </p:nvSpPr>
        <p:spPr>
          <a:xfrm>
            <a:off x="2931350" y="1949947"/>
            <a:ext cx="6885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800">
                <a:latin typeface="Source Sans Pro"/>
                <a:ea typeface="Source Sans Pro"/>
                <a:cs typeface="Source Sans Pro"/>
                <a:sym typeface="Source Sans Pro"/>
              </a:rPr>
              <a:t>Office in New York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2" name="Google Shape;722;p43"/>
          <p:cNvSpPr txBox="1"/>
          <p:nvPr/>
        </p:nvSpPr>
        <p:spPr>
          <a:xfrm>
            <a:off x="1926625" y="1601839"/>
            <a:ext cx="12558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</a:t>
            </a:r>
            <a:r>
              <a:rPr lang="fr" sz="1100" baseline="30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</a:t>
            </a: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employee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23" name="Google Shape;723;p43"/>
          <p:cNvSpPr txBox="1"/>
          <p:nvPr/>
        </p:nvSpPr>
        <p:spPr>
          <a:xfrm>
            <a:off x="5615439" y="2360475"/>
            <a:ext cx="7944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$28M Series B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24" name="Google Shape;724;p43"/>
          <p:cNvSpPr txBox="1"/>
          <p:nvPr/>
        </p:nvSpPr>
        <p:spPr>
          <a:xfrm>
            <a:off x="5437500" y="2834365"/>
            <a:ext cx="9240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100th</a:t>
            </a: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5" name="Google Shape;725;p43"/>
          <p:cNvSpPr txBox="1"/>
          <p:nvPr/>
        </p:nvSpPr>
        <p:spPr>
          <a:xfrm>
            <a:off x="7407613" y="2835303"/>
            <a:ext cx="9240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300th</a:t>
            </a: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6" name="Google Shape;726;p43"/>
          <p:cNvSpPr txBox="1"/>
          <p:nvPr/>
        </p:nvSpPr>
        <p:spPr>
          <a:xfrm>
            <a:off x="6311465" y="2933531"/>
            <a:ext cx="1046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1st CAB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Advisory Board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7" name="Google Shape;727;p43"/>
          <p:cNvSpPr txBox="1"/>
          <p:nvPr/>
        </p:nvSpPr>
        <p:spPr>
          <a:xfrm>
            <a:off x="4029075" y="2834375"/>
            <a:ext cx="1067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50th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28" name="Google Shape;728;p43"/>
          <p:cNvPicPr preferRelativeResize="0"/>
          <p:nvPr/>
        </p:nvPicPr>
        <p:blipFill rotWithShape="1">
          <a:blip r:embed="rId13">
            <a:alphaModFix/>
          </a:blip>
          <a:srcRect l="16151" r="18591" b="29903"/>
          <a:stretch/>
        </p:blipFill>
        <p:spPr>
          <a:xfrm>
            <a:off x="5356925" y="3222374"/>
            <a:ext cx="480094" cy="2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3"/>
          <p:cNvSpPr txBox="1"/>
          <p:nvPr/>
        </p:nvSpPr>
        <p:spPr>
          <a:xfrm>
            <a:off x="4730875" y="1225300"/>
            <a:ext cx="1255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lang="fr" sz="14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201</a:t>
            </a:r>
            <a:r>
              <a:rPr lang="fr" b="1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7</a:t>
            </a:r>
            <a:endParaRPr sz="11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0" name="Google Shape;730;p43"/>
          <p:cNvSpPr txBox="1"/>
          <p:nvPr/>
        </p:nvSpPr>
        <p:spPr>
          <a:xfrm>
            <a:off x="5851800" y="1225300"/>
            <a:ext cx="1255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lang="fr" sz="14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201</a:t>
            </a:r>
            <a:r>
              <a:rPr lang="fr" b="1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8</a:t>
            </a:r>
            <a:endParaRPr sz="11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1" name="Google Shape;731;p43"/>
          <p:cNvSpPr txBox="1"/>
          <p:nvPr/>
        </p:nvSpPr>
        <p:spPr>
          <a:xfrm>
            <a:off x="1332350" y="1225300"/>
            <a:ext cx="1255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lang="fr" sz="14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201</a:t>
            </a:r>
            <a:r>
              <a:rPr lang="fr" b="1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4</a:t>
            </a:r>
            <a:endParaRPr sz="11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2" name="Google Shape;732;p43"/>
          <p:cNvSpPr/>
          <p:nvPr/>
        </p:nvSpPr>
        <p:spPr>
          <a:xfrm rot="-5400000">
            <a:off x="-302400" y="3059825"/>
            <a:ext cx="962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3" name="Google Shape;733;p43"/>
          <p:cNvSpPr/>
          <p:nvPr/>
        </p:nvSpPr>
        <p:spPr>
          <a:xfrm rot="-5400000">
            <a:off x="-354150" y="4072950"/>
            <a:ext cx="106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44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</a:t>
            </a:r>
            <a:endParaRPr sz="1000">
              <a:solidFill>
                <a:srgbClr val="44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4" name="Google Shape;734;p43"/>
          <p:cNvSpPr txBox="1"/>
          <p:nvPr/>
        </p:nvSpPr>
        <p:spPr>
          <a:xfrm>
            <a:off x="4308075" y="2360475"/>
            <a:ext cx="7944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$14M Series A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35" name="Google Shape;735;p43"/>
          <p:cNvSpPr txBox="1"/>
          <p:nvPr/>
        </p:nvSpPr>
        <p:spPr>
          <a:xfrm>
            <a:off x="2506213" y="2436673"/>
            <a:ext cx="11463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$4M raised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36" name="Google Shape;736;p43"/>
          <p:cNvSpPr txBox="1"/>
          <p:nvPr/>
        </p:nvSpPr>
        <p:spPr>
          <a:xfrm>
            <a:off x="6834639" y="2360475"/>
            <a:ext cx="7944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$101M Series C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737" name="Google Shape;737;p43"/>
          <p:cNvGrpSpPr/>
          <p:nvPr/>
        </p:nvGrpSpPr>
        <p:grpSpPr>
          <a:xfrm>
            <a:off x="8013940" y="1832890"/>
            <a:ext cx="484620" cy="481663"/>
            <a:chOff x="8045687" y="1955112"/>
            <a:chExt cx="484620" cy="481663"/>
          </a:xfrm>
        </p:grpSpPr>
        <p:sp>
          <p:nvSpPr>
            <p:cNvPr id="738" name="Google Shape;738;p43"/>
            <p:cNvSpPr/>
            <p:nvPr/>
          </p:nvSpPr>
          <p:spPr>
            <a:xfrm>
              <a:off x="8045687" y="1970875"/>
              <a:ext cx="480000" cy="4659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9" name="Google Shape;739;p4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50307" y="1955112"/>
              <a:ext cx="480000" cy="48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0" name="Google Shape;740;p43"/>
          <p:cNvSpPr txBox="1"/>
          <p:nvPr/>
        </p:nvSpPr>
        <p:spPr>
          <a:xfrm>
            <a:off x="7060200" y="1912362"/>
            <a:ext cx="104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800">
                <a:latin typeface="Source Sans Pro"/>
                <a:ea typeface="Source Sans Pro"/>
                <a:cs typeface="Source Sans Pro"/>
                <a:sym typeface="Source Sans Pro"/>
              </a:rPr>
              <a:t>7 new offices in EMEA, APAC, Americas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1" name="Google Shape;741;p43"/>
          <p:cNvSpPr txBox="1"/>
          <p:nvPr/>
        </p:nvSpPr>
        <p:spPr>
          <a:xfrm>
            <a:off x="6932413" y="1225082"/>
            <a:ext cx="1255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lang="fr" sz="14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201</a:t>
            </a:r>
            <a:r>
              <a:rPr lang="fr" b="1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9</a:t>
            </a:r>
            <a:endParaRPr sz="11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2" name="Google Shape;742;p43"/>
          <p:cNvSpPr txBox="1"/>
          <p:nvPr/>
        </p:nvSpPr>
        <p:spPr>
          <a:xfrm>
            <a:off x="7081125" y="3319273"/>
            <a:ext cx="1186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 1000+</a:t>
            </a: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customers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3" name="Google Shape;743;p43"/>
          <p:cNvSpPr txBox="1"/>
          <p:nvPr/>
        </p:nvSpPr>
        <p:spPr>
          <a:xfrm>
            <a:off x="7305177" y="4548300"/>
            <a:ext cx="954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"/>
                <a:ea typeface="Source Sans Pro"/>
                <a:cs typeface="Source Sans Pro"/>
                <a:sym typeface="Source Sans Pro"/>
              </a:rPr>
              <a:t>version 6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Enterprise Scale Elastic AI with Kubernetes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4" name="Google Shape;744;p43"/>
          <p:cNvSpPr txBox="1"/>
          <p:nvPr/>
        </p:nvSpPr>
        <p:spPr>
          <a:xfrm>
            <a:off x="7855914" y="2360475"/>
            <a:ext cx="7944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$1.4B valuation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45" name="Google Shape;745;p43"/>
          <p:cNvSpPr/>
          <p:nvPr/>
        </p:nvSpPr>
        <p:spPr>
          <a:xfrm>
            <a:off x="7355850" y="3941327"/>
            <a:ext cx="856800" cy="52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 txBox="1"/>
          <p:nvPr/>
        </p:nvSpPr>
        <p:spPr>
          <a:xfrm>
            <a:off x="8082415" y="1225082"/>
            <a:ext cx="1255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DDD9"/>
              </a:buClr>
              <a:buSzPts val="1400"/>
              <a:buFont typeface="Source Sans Pro SemiBold"/>
              <a:buNone/>
            </a:pPr>
            <a:r>
              <a:rPr lang="fr" sz="14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</a:t>
            </a:r>
            <a:r>
              <a:rPr lang="fr" b="1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</a:t>
            </a:r>
            <a:endParaRPr sz="11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7" name="Google Shape;747;p43"/>
          <p:cNvSpPr txBox="1"/>
          <p:nvPr/>
        </p:nvSpPr>
        <p:spPr>
          <a:xfrm>
            <a:off x="5203225" y="1601839"/>
            <a:ext cx="12558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100</a:t>
            </a:r>
            <a:r>
              <a:rPr lang="fr" sz="1100" baseline="30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</a:t>
            </a: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employee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48" name="Google Shape;748;p43"/>
          <p:cNvSpPr txBox="1"/>
          <p:nvPr/>
        </p:nvSpPr>
        <p:spPr>
          <a:xfrm>
            <a:off x="8022625" y="1601839"/>
            <a:ext cx="12558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400</a:t>
            </a:r>
            <a:r>
              <a:rPr lang="fr" sz="1100" baseline="30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</a:t>
            </a: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employee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49" name="Google Shape;749;p43"/>
          <p:cNvSpPr txBox="1"/>
          <p:nvPr/>
        </p:nvSpPr>
        <p:spPr>
          <a:xfrm>
            <a:off x="7919325" y="3166873"/>
            <a:ext cx="1186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1000+</a:t>
            </a: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EGG Visitors</a:t>
            </a:r>
            <a:endParaRPr sz="7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0" name="Google Shape;750;p43"/>
          <p:cNvSpPr txBox="1"/>
          <p:nvPr/>
        </p:nvSpPr>
        <p:spPr>
          <a:xfrm>
            <a:off x="6803425" y="1601839"/>
            <a:ext cx="12558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200</a:t>
            </a:r>
            <a:r>
              <a:rPr lang="fr" sz="1100" baseline="30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</a:t>
            </a:r>
            <a:r>
              <a:rPr lang="fr" sz="11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employee</a:t>
            </a:r>
            <a:endParaRPr sz="11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751" name="Google Shape;751;p43"/>
          <p:cNvSpPr txBox="1"/>
          <p:nvPr/>
        </p:nvSpPr>
        <p:spPr>
          <a:xfrm>
            <a:off x="8184721" y="4548300"/>
            <a:ext cx="1000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1100">
                <a:latin typeface="Source Sans Pro"/>
                <a:ea typeface="Source Sans Pro"/>
                <a:cs typeface="Source Sans Pro"/>
                <a:sym typeface="Source Sans Pro"/>
              </a:rPr>
              <a:t>version 7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Explainable AI and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</a:pPr>
            <a:r>
              <a:rPr lang="fr" sz="600">
                <a:latin typeface="Source Sans Pro"/>
                <a:ea typeface="Source Sans Pro"/>
                <a:cs typeface="Source Sans Pro"/>
                <a:sym typeface="Source Sans Pro"/>
              </a:rPr>
              <a:t>Advanced Visual Statistics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52" name="Google Shape;752;p43"/>
          <p:cNvPicPr preferRelativeResize="0"/>
          <p:nvPr/>
        </p:nvPicPr>
        <p:blipFill rotWithShape="1">
          <a:blip r:embed="rId15">
            <a:alphaModFix/>
          </a:blip>
          <a:srcRect l="22594"/>
          <a:stretch/>
        </p:blipFill>
        <p:spPr>
          <a:xfrm>
            <a:off x="7272536" y="3941327"/>
            <a:ext cx="953976" cy="54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282061" y="3941327"/>
            <a:ext cx="856875" cy="53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7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first part of our training will focus on building the project</a:t>
            </a:r>
            <a:endParaRPr/>
          </a:p>
        </p:txBody>
      </p:sp>
      <p:sp>
        <p:nvSpPr>
          <p:cNvPr id="1098" name="Google Shape;1098;p57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Skill agnostic platform that supports all data project stakeholders</a:t>
            </a:r>
            <a:endParaRPr/>
          </a:p>
        </p:txBody>
      </p:sp>
      <p:pic>
        <p:nvPicPr>
          <p:cNvPr id="1099" name="Google Shape;1099;p57"/>
          <p:cNvPicPr preferRelativeResize="0"/>
          <p:nvPr/>
        </p:nvPicPr>
        <p:blipFill rotWithShape="1">
          <a:blip r:embed="rId3">
            <a:alphaModFix/>
          </a:blip>
          <a:srcRect t="3835" r="1215" b="11676"/>
          <a:stretch/>
        </p:blipFill>
        <p:spPr>
          <a:xfrm>
            <a:off x="1253200" y="1489850"/>
            <a:ext cx="6544724" cy="25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57"/>
          <p:cNvSpPr/>
          <p:nvPr/>
        </p:nvSpPr>
        <p:spPr>
          <a:xfrm>
            <a:off x="5695725" y="1613325"/>
            <a:ext cx="2060700" cy="1180500"/>
          </a:xfrm>
          <a:prstGeom prst="roundRect">
            <a:avLst>
              <a:gd name="adj" fmla="val 7894"/>
            </a:avLst>
          </a:prstGeom>
          <a:noFill/>
          <a:ln w="9525" cap="flat" cmpd="sng">
            <a:solidFill>
              <a:srgbClr val="E600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57"/>
          <p:cNvSpPr/>
          <p:nvPr/>
        </p:nvSpPr>
        <p:spPr>
          <a:xfrm>
            <a:off x="984900" y="1391250"/>
            <a:ext cx="4659000" cy="2697900"/>
          </a:xfrm>
          <a:prstGeom prst="roundRect">
            <a:avLst>
              <a:gd name="adj" fmla="val 4953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57"/>
          <p:cNvSpPr/>
          <p:nvPr/>
        </p:nvSpPr>
        <p:spPr>
          <a:xfrm>
            <a:off x="5695725" y="1613325"/>
            <a:ext cx="2060700" cy="1180500"/>
          </a:xfrm>
          <a:prstGeom prst="roundRect">
            <a:avLst>
              <a:gd name="adj" fmla="val 7894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8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second part of our training will focus on best practices</a:t>
            </a:r>
            <a:endParaRPr/>
          </a:p>
        </p:txBody>
      </p:sp>
      <p:sp>
        <p:nvSpPr>
          <p:cNvPr id="1108" name="Google Shape;1108;p58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Skill agnostic platform that supports all data project stakeholders</a:t>
            </a:r>
            <a:endParaRPr/>
          </a:p>
        </p:txBody>
      </p:sp>
      <p:pic>
        <p:nvPicPr>
          <p:cNvPr id="1109" name="Google Shape;1109;p58"/>
          <p:cNvPicPr preferRelativeResize="0"/>
          <p:nvPr/>
        </p:nvPicPr>
        <p:blipFill rotWithShape="1">
          <a:blip r:embed="rId3">
            <a:alphaModFix/>
          </a:blip>
          <a:srcRect t="3836" r="1215"/>
          <a:stretch/>
        </p:blipFill>
        <p:spPr>
          <a:xfrm>
            <a:off x="2243800" y="1337450"/>
            <a:ext cx="6544724" cy="29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58"/>
          <p:cNvSpPr/>
          <p:nvPr/>
        </p:nvSpPr>
        <p:spPr>
          <a:xfrm>
            <a:off x="6686200" y="2680125"/>
            <a:ext cx="2060700" cy="1039200"/>
          </a:xfrm>
          <a:prstGeom prst="roundRect">
            <a:avLst>
              <a:gd name="adj" fmla="val 7894"/>
            </a:avLst>
          </a:prstGeom>
          <a:noFill/>
          <a:ln w="9525" cap="flat" cmpd="sng">
            <a:solidFill>
              <a:srgbClr val="E600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58"/>
          <p:cNvSpPr/>
          <p:nvPr/>
        </p:nvSpPr>
        <p:spPr>
          <a:xfrm>
            <a:off x="2347325" y="3860625"/>
            <a:ext cx="4432200" cy="360000"/>
          </a:xfrm>
          <a:prstGeom prst="roundRect">
            <a:avLst>
              <a:gd name="adj" fmla="val 7894"/>
            </a:avLst>
          </a:prstGeom>
          <a:noFill/>
          <a:ln w="9525" cap="flat" cmpd="sng">
            <a:solidFill>
              <a:srgbClr val="E600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58"/>
          <p:cNvSpPr txBox="1"/>
          <p:nvPr/>
        </p:nvSpPr>
        <p:spPr>
          <a:xfrm>
            <a:off x="404025" y="1132475"/>
            <a:ext cx="1791600" cy="3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How to share a project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How to reuse parts of a project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How to restrict access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How to tag the steps and the datasets in your project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and more…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9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Super Quick Demo!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74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Hands on!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Preparation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76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 up your user profile </a:t>
            </a:r>
            <a:endParaRPr/>
          </a:p>
        </p:txBody>
      </p:sp>
      <p:sp>
        <p:nvSpPr>
          <p:cNvPr id="2071" name="Google Shape;2071;p76"/>
          <p:cNvSpPr txBox="1">
            <a:spLocks noGrp="1"/>
          </p:cNvSpPr>
          <p:nvPr>
            <p:ph type="body" idx="4"/>
          </p:nvPr>
        </p:nvSpPr>
        <p:spPr>
          <a:xfrm>
            <a:off x="5283350" y="800300"/>
            <a:ext cx="3675300" cy="14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 your display name and add your profile picture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2" name="Google Shape;207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15" y="1233198"/>
            <a:ext cx="4544976" cy="25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000" y="2449850"/>
            <a:ext cx="4364947" cy="251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7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 up your user profile </a:t>
            </a:r>
            <a:endParaRPr/>
          </a:p>
        </p:txBody>
      </p:sp>
      <p:sp>
        <p:nvSpPr>
          <p:cNvPr id="2079" name="Google Shape;2079;p77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 Image, Update your display name </a:t>
            </a:r>
            <a:endParaRPr/>
          </a:p>
        </p:txBody>
      </p:sp>
      <p:sp>
        <p:nvSpPr>
          <p:cNvPr id="2080" name="Google Shape;2080;p77"/>
          <p:cNvSpPr txBox="1">
            <a:spLocks noGrp="1"/>
          </p:cNvSpPr>
          <p:nvPr>
            <p:ph type="body" idx="4"/>
          </p:nvPr>
        </p:nvSpPr>
        <p:spPr>
          <a:xfrm>
            <a:off x="5283350" y="800300"/>
            <a:ext cx="3423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 later, you can setup your own password from this screen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1" name="Google Shape;20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19" y="1292256"/>
            <a:ext cx="6204959" cy="342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78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 up your user profile </a:t>
            </a:r>
            <a:endParaRPr/>
          </a:p>
        </p:txBody>
      </p:sp>
      <p:sp>
        <p:nvSpPr>
          <p:cNvPr id="2087" name="Google Shape;2087;p78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Create your first project</a:t>
            </a:r>
            <a:endParaRPr/>
          </a:p>
        </p:txBody>
      </p:sp>
      <p:pic>
        <p:nvPicPr>
          <p:cNvPr id="2088" name="Google Shape;20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338" y="1578625"/>
            <a:ext cx="4597323" cy="25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79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Check the information provided  on the home page for your project  </a:t>
            </a:r>
            <a:endParaRPr/>
          </a:p>
        </p:txBody>
      </p:sp>
      <p:sp>
        <p:nvSpPr>
          <p:cNvPr id="2094" name="Google Shape;2094;p79"/>
          <p:cNvSpPr txBox="1">
            <a:spLocks noGrp="1"/>
          </p:cNvSpPr>
          <p:nvPr>
            <p:ph type="title" idx="2"/>
          </p:nvPr>
        </p:nvSpPr>
        <p:spPr>
          <a:xfrm>
            <a:off x="360000" y="9906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quiz: how many datasets and dashboards does this project have? </a:t>
            </a:r>
            <a:endParaRPr/>
          </a:p>
        </p:txBody>
      </p:sp>
      <p:pic>
        <p:nvPicPr>
          <p:cNvPr id="2095" name="Google Shape;20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00" y="1663163"/>
            <a:ext cx="7016299" cy="317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80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Upload dataset   </a:t>
            </a:r>
            <a:endParaRPr/>
          </a:p>
        </p:txBody>
      </p:sp>
      <p:sp>
        <p:nvSpPr>
          <p:cNvPr id="2101" name="Google Shape;2101;p80"/>
          <p:cNvSpPr txBox="1">
            <a:spLocks noGrp="1"/>
          </p:cNvSpPr>
          <p:nvPr>
            <p:ph type="title" idx="2"/>
          </p:nvPr>
        </p:nvSpPr>
        <p:spPr>
          <a:xfrm>
            <a:off x="436200" y="914400"/>
            <a:ext cx="79155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Quiz: can I connect to social media?</a:t>
            </a:r>
            <a:endParaRPr/>
          </a:p>
        </p:txBody>
      </p:sp>
      <p:pic>
        <p:nvPicPr>
          <p:cNvPr id="2102" name="Google Shape;21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224" y="1574100"/>
            <a:ext cx="7251552" cy="32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81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get the data... </a:t>
            </a:r>
            <a:endParaRPr/>
          </a:p>
        </p:txBody>
      </p:sp>
      <p:sp>
        <p:nvSpPr>
          <p:cNvPr id="2108" name="Google Shape;2108;p81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upload datasets</a:t>
            </a:r>
            <a:endParaRPr/>
          </a:p>
        </p:txBody>
      </p:sp>
      <p:sp>
        <p:nvSpPr>
          <p:cNvPr id="2109" name="Google Shape;2109;p81"/>
          <p:cNvSpPr txBox="1">
            <a:spLocks noGrp="1"/>
          </p:cNvSpPr>
          <p:nvPr>
            <p:ph type="body" idx="4"/>
          </p:nvPr>
        </p:nvSpPr>
        <p:spPr>
          <a:xfrm>
            <a:off x="360000" y="1374350"/>
            <a:ext cx="4445700" cy="27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There are various ways to upload your dataset into your project: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let’s upload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westnile_until_2009.csv.gz</a:t>
            </a:r>
            <a:endParaRPr sz="1400"/>
          </a:p>
        </p:txBody>
      </p:sp>
      <p:pic>
        <p:nvPicPr>
          <p:cNvPr id="2110" name="Google Shape;21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388" y="2866619"/>
            <a:ext cx="3066862" cy="215105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11" name="Google Shape;2111;p81"/>
          <p:cNvPicPr preferRelativeResize="0"/>
          <p:nvPr/>
        </p:nvPicPr>
        <p:blipFill rotWithShape="1">
          <a:blip r:embed="rId4">
            <a:alphaModFix/>
          </a:blip>
          <a:srcRect b="23011"/>
          <a:stretch/>
        </p:blipFill>
        <p:spPr>
          <a:xfrm>
            <a:off x="4968400" y="455825"/>
            <a:ext cx="3066850" cy="2206238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4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End-to-end Software</a:t>
            </a:r>
            <a:endParaRPr/>
          </a:p>
        </p:txBody>
      </p:sp>
      <p:sp>
        <p:nvSpPr>
          <p:cNvPr id="759" name="Google Shape;759;p44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Dataiku </a:t>
            </a:r>
            <a:r>
              <a:rPr lang="fr" u="sng"/>
              <a:t>DSS</a:t>
            </a:r>
            <a:r>
              <a:rPr lang="fr"/>
              <a:t> (</a:t>
            </a:r>
            <a:r>
              <a:rPr lang="fr" b="1" u="sng">
                <a:latin typeface="Source Sans Pro"/>
                <a:ea typeface="Source Sans Pro"/>
                <a:cs typeface="Source Sans Pro"/>
                <a:sym typeface="Source Sans Pro"/>
              </a:rPr>
              <a:t>Data Science Studio</a:t>
            </a:r>
            <a:r>
              <a:rPr lang="fr"/>
              <a:t>)</a:t>
            </a:r>
            <a:endParaRPr/>
          </a:p>
        </p:txBody>
      </p:sp>
      <p:pic>
        <p:nvPicPr>
          <p:cNvPr id="760" name="Google Shape;7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275"/>
            <a:ext cx="8839201" cy="329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82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get the data... </a:t>
            </a:r>
            <a:endParaRPr/>
          </a:p>
        </p:txBody>
      </p:sp>
      <p:sp>
        <p:nvSpPr>
          <p:cNvPr id="2117" name="Google Shape;2117;p82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Preview the data</a:t>
            </a:r>
            <a:endParaRPr/>
          </a:p>
        </p:txBody>
      </p:sp>
      <p:pic>
        <p:nvPicPr>
          <p:cNvPr id="2118" name="Google Shape;211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38" y="1282113"/>
            <a:ext cx="6482336" cy="317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8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get the data... </a:t>
            </a:r>
            <a:endParaRPr/>
          </a:p>
        </p:txBody>
      </p:sp>
      <p:sp>
        <p:nvSpPr>
          <p:cNvPr id="2124" name="Google Shape;2124;p83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upload datasets</a:t>
            </a:r>
            <a:endParaRPr/>
          </a:p>
        </p:txBody>
      </p:sp>
      <p:sp>
        <p:nvSpPr>
          <p:cNvPr id="2125" name="Google Shape;2125;p83"/>
          <p:cNvSpPr txBox="1">
            <a:spLocks noGrp="1"/>
          </p:cNvSpPr>
          <p:nvPr>
            <p:ph type="body" idx="4"/>
          </p:nvPr>
        </p:nvSpPr>
        <p:spPr>
          <a:xfrm>
            <a:off x="360000" y="1374350"/>
            <a:ext cx="4445700" cy="27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Now, let’s get the second dataset available for us to use in this project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One of your team members will be sharing it with you from another project he/she has worked 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westnile_data_after_2010.csv.gz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Refresh your page and it will appear like this: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126" name="Google Shape;2126;p83"/>
          <p:cNvPicPr preferRelativeResize="0"/>
          <p:nvPr/>
        </p:nvPicPr>
        <p:blipFill rotWithShape="1">
          <a:blip r:embed="rId3">
            <a:alphaModFix/>
          </a:blip>
          <a:srcRect r="48030" b="6261"/>
          <a:stretch/>
        </p:blipFill>
        <p:spPr>
          <a:xfrm>
            <a:off x="5872500" y="1877924"/>
            <a:ext cx="2096200" cy="16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83"/>
          <p:cNvSpPr/>
          <p:nvPr/>
        </p:nvSpPr>
        <p:spPr>
          <a:xfrm>
            <a:off x="5346925" y="3053175"/>
            <a:ext cx="3223500" cy="37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83"/>
          <p:cNvSpPr/>
          <p:nvPr/>
        </p:nvSpPr>
        <p:spPr>
          <a:xfrm>
            <a:off x="7206700" y="2092350"/>
            <a:ext cx="1485000" cy="95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8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get the data... </a:t>
            </a:r>
            <a:endParaRPr/>
          </a:p>
        </p:txBody>
      </p:sp>
      <p:sp>
        <p:nvSpPr>
          <p:cNvPr id="2134" name="Google Shape;2134;p84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upload datasets</a:t>
            </a:r>
            <a:endParaRPr/>
          </a:p>
        </p:txBody>
      </p:sp>
      <p:sp>
        <p:nvSpPr>
          <p:cNvPr id="2135" name="Google Shape;2135;p84"/>
          <p:cNvSpPr txBox="1">
            <a:spLocks noGrp="1"/>
          </p:cNvSpPr>
          <p:nvPr>
            <p:ph type="body" idx="4"/>
          </p:nvPr>
        </p:nvSpPr>
        <p:spPr>
          <a:xfrm>
            <a:off x="360000" y="1374350"/>
            <a:ext cx="2869200" cy="3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And Finally, this data set is a csv file saved on your local machine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weather.csv.gz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http://bit.ly/nohanoha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136" name="Google Shape;213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537" y="1151100"/>
            <a:ext cx="4166776" cy="103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950" y="2857525"/>
            <a:ext cx="4547950" cy="17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84"/>
          <p:cNvSpPr/>
          <p:nvPr/>
        </p:nvSpPr>
        <p:spPr>
          <a:xfrm>
            <a:off x="7069150" y="1487850"/>
            <a:ext cx="1411500" cy="360000"/>
          </a:xfrm>
          <a:prstGeom prst="roundRect">
            <a:avLst>
              <a:gd name="adj" fmla="val 9767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84"/>
          <p:cNvSpPr/>
          <p:nvPr/>
        </p:nvSpPr>
        <p:spPr>
          <a:xfrm>
            <a:off x="5490200" y="3848500"/>
            <a:ext cx="1411500" cy="360000"/>
          </a:xfrm>
          <a:prstGeom prst="roundRect">
            <a:avLst>
              <a:gd name="adj" fmla="val 9767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86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features to talk about  </a:t>
            </a:r>
            <a:endParaRPr/>
          </a:p>
        </p:txBody>
      </p:sp>
      <p:sp>
        <p:nvSpPr>
          <p:cNvPr id="2154" name="Google Shape;2154;p86"/>
          <p:cNvSpPr txBox="1">
            <a:spLocks noGrp="1"/>
          </p:cNvSpPr>
          <p:nvPr>
            <p:ph type="title" idx="2"/>
          </p:nvPr>
        </p:nvSpPr>
        <p:spPr>
          <a:xfrm>
            <a:off x="182400" y="1089450"/>
            <a:ext cx="281400" cy="4698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pic>
        <p:nvPicPr>
          <p:cNvPr id="2155" name="Google Shape;215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50" y="1389750"/>
            <a:ext cx="7009850" cy="24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86"/>
          <p:cNvSpPr/>
          <p:nvPr/>
        </p:nvSpPr>
        <p:spPr>
          <a:xfrm>
            <a:off x="1632500" y="1786100"/>
            <a:ext cx="1046400" cy="28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7" name="Google Shape;2157;p86"/>
          <p:cNvCxnSpPr>
            <a:stCxn id="2154" idx="3"/>
            <a:endCxn id="2156" idx="1"/>
          </p:cNvCxnSpPr>
          <p:nvPr/>
        </p:nvCxnSpPr>
        <p:spPr>
          <a:xfrm>
            <a:off x="463800" y="1324350"/>
            <a:ext cx="1168800" cy="6045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8" name="Google Shape;2158;p86"/>
          <p:cNvSpPr txBox="1">
            <a:spLocks noGrp="1"/>
          </p:cNvSpPr>
          <p:nvPr>
            <p:ph type="title" idx="2"/>
          </p:nvPr>
        </p:nvSpPr>
        <p:spPr>
          <a:xfrm>
            <a:off x="304700" y="1981800"/>
            <a:ext cx="281400" cy="4698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2159" name="Google Shape;2159;p86"/>
          <p:cNvSpPr/>
          <p:nvPr/>
        </p:nvSpPr>
        <p:spPr>
          <a:xfrm>
            <a:off x="1774150" y="2366475"/>
            <a:ext cx="521100" cy="21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0" name="Google Shape;2160;p86"/>
          <p:cNvCxnSpPr>
            <a:stCxn id="2158" idx="3"/>
            <a:endCxn id="2159" idx="1"/>
          </p:cNvCxnSpPr>
          <p:nvPr/>
        </p:nvCxnSpPr>
        <p:spPr>
          <a:xfrm>
            <a:off x="586100" y="2216700"/>
            <a:ext cx="1188000" cy="2550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1" name="Google Shape;2161;p86"/>
          <p:cNvSpPr txBox="1">
            <a:spLocks noGrp="1"/>
          </p:cNvSpPr>
          <p:nvPr>
            <p:ph type="title" idx="2"/>
          </p:nvPr>
        </p:nvSpPr>
        <p:spPr>
          <a:xfrm>
            <a:off x="360000" y="3425125"/>
            <a:ext cx="281400" cy="4698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2162" name="Google Shape;2162;p86"/>
          <p:cNvSpPr/>
          <p:nvPr/>
        </p:nvSpPr>
        <p:spPr>
          <a:xfrm>
            <a:off x="3337225" y="2523100"/>
            <a:ext cx="2824800" cy="101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3" name="Google Shape;2163;p86"/>
          <p:cNvCxnSpPr>
            <a:stCxn id="2161" idx="3"/>
            <a:endCxn id="2162" idx="2"/>
          </p:cNvCxnSpPr>
          <p:nvPr/>
        </p:nvCxnSpPr>
        <p:spPr>
          <a:xfrm rot="10800000" flipH="1">
            <a:off x="641400" y="2624725"/>
            <a:ext cx="4108200" cy="10353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4" name="Google Shape;2164;p86"/>
          <p:cNvSpPr txBox="1">
            <a:spLocks noGrp="1"/>
          </p:cNvSpPr>
          <p:nvPr>
            <p:ph type="title" idx="2"/>
          </p:nvPr>
        </p:nvSpPr>
        <p:spPr>
          <a:xfrm>
            <a:off x="6098400" y="625950"/>
            <a:ext cx="281400" cy="4698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2165" name="Google Shape;2165;p86"/>
          <p:cNvSpPr/>
          <p:nvPr/>
        </p:nvSpPr>
        <p:spPr>
          <a:xfrm>
            <a:off x="6734600" y="1481300"/>
            <a:ext cx="281400" cy="36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6" name="Google Shape;2166;p86"/>
          <p:cNvCxnSpPr>
            <a:stCxn id="2164" idx="3"/>
            <a:endCxn id="2165" idx="0"/>
          </p:cNvCxnSpPr>
          <p:nvPr/>
        </p:nvCxnSpPr>
        <p:spPr>
          <a:xfrm>
            <a:off x="6379800" y="860850"/>
            <a:ext cx="495600" cy="6204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7" name="Google Shape;2167;p86"/>
          <p:cNvSpPr txBox="1">
            <a:spLocks noGrp="1"/>
          </p:cNvSpPr>
          <p:nvPr>
            <p:ph type="title" idx="2"/>
          </p:nvPr>
        </p:nvSpPr>
        <p:spPr>
          <a:xfrm>
            <a:off x="7350950" y="720000"/>
            <a:ext cx="281400" cy="4698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2168" name="Google Shape;2168;p86"/>
          <p:cNvSpPr/>
          <p:nvPr/>
        </p:nvSpPr>
        <p:spPr>
          <a:xfrm>
            <a:off x="7858225" y="1633700"/>
            <a:ext cx="407400" cy="39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9" name="Google Shape;2169;p86"/>
          <p:cNvCxnSpPr>
            <a:stCxn id="2167" idx="2"/>
            <a:endCxn id="2168" idx="0"/>
          </p:cNvCxnSpPr>
          <p:nvPr/>
        </p:nvCxnSpPr>
        <p:spPr>
          <a:xfrm>
            <a:off x="7491650" y="1189800"/>
            <a:ext cx="570300" cy="4440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0" name="Google Shape;2170;p86"/>
          <p:cNvSpPr txBox="1">
            <a:spLocks noGrp="1"/>
          </p:cNvSpPr>
          <p:nvPr>
            <p:ph type="title" idx="2"/>
          </p:nvPr>
        </p:nvSpPr>
        <p:spPr>
          <a:xfrm>
            <a:off x="7910063" y="720000"/>
            <a:ext cx="281400" cy="4698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</a:t>
            </a:r>
            <a:endParaRPr/>
          </a:p>
        </p:txBody>
      </p:sp>
      <p:sp>
        <p:nvSpPr>
          <p:cNvPr id="2171" name="Google Shape;2171;p86"/>
          <p:cNvSpPr/>
          <p:nvPr/>
        </p:nvSpPr>
        <p:spPr>
          <a:xfrm>
            <a:off x="8328525" y="1633700"/>
            <a:ext cx="281400" cy="39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2" name="Google Shape;2172;p86"/>
          <p:cNvCxnSpPr>
            <a:stCxn id="2170" idx="2"/>
            <a:endCxn id="2171" idx="0"/>
          </p:cNvCxnSpPr>
          <p:nvPr/>
        </p:nvCxnSpPr>
        <p:spPr>
          <a:xfrm>
            <a:off x="8050763" y="1189800"/>
            <a:ext cx="418500" cy="4440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8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features to talk about  </a:t>
            </a:r>
            <a:endParaRPr/>
          </a:p>
        </p:txBody>
      </p:sp>
      <p:pic>
        <p:nvPicPr>
          <p:cNvPr id="2178" name="Google Shape;21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37" y="840325"/>
            <a:ext cx="6181424" cy="399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87"/>
          <p:cNvSpPr txBox="1">
            <a:spLocks noGrp="1"/>
          </p:cNvSpPr>
          <p:nvPr>
            <p:ph type="title" idx="2"/>
          </p:nvPr>
        </p:nvSpPr>
        <p:spPr>
          <a:xfrm>
            <a:off x="698875" y="1178700"/>
            <a:ext cx="281400" cy="4698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</a:t>
            </a:r>
            <a:endParaRPr/>
          </a:p>
        </p:txBody>
      </p:sp>
      <p:sp>
        <p:nvSpPr>
          <p:cNvPr id="2180" name="Google Shape;2180;p87"/>
          <p:cNvSpPr/>
          <p:nvPr/>
        </p:nvSpPr>
        <p:spPr>
          <a:xfrm>
            <a:off x="3827625" y="2310475"/>
            <a:ext cx="495600" cy="395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1" name="Google Shape;2181;p87"/>
          <p:cNvCxnSpPr>
            <a:stCxn id="2179" idx="3"/>
            <a:endCxn id="2180" idx="0"/>
          </p:cNvCxnSpPr>
          <p:nvPr/>
        </p:nvCxnSpPr>
        <p:spPr>
          <a:xfrm>
            <a:off x="980275" y="1413600"/>
            <a:ext cx="3095100" cy="8970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2" name="Google Shape;2182;p87"/>
          <p:cNvSpPr txBox="1">
            <a:spLocks noGrp="1"/>
          </p:cNvSpPr>
          <p:nvPr>
            <p:ph type="title" idx="2"/>
          </p:nvPr>
        </p:nvSpPr>
        <p:spPr>
          <a:xfrm>
            <a:off x="8502600" y="1627200"/>
            <a:ext cx="281400" cy="4698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</a:t>
            </a:r>
            <a:endParaRPr/>
          </a:p>
        </p:txBody>
      </p:sp>
      <p:sp>
        <p:nvSpPr>
          <p:cNvPr id="2183" name="Google Shape;2183;p87"/>
          <p:cNvSpPr/>
          <p:nvPr/>
        </p:nvSpPr>
        <p:spPr>
          <a:xfrm>
            <a:off x="7552075" y="1178700"/>
            <a:ext cx="336300" cy="36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4" name="Google Shape;2184;p87"/>
          <p:cNvCxnSpPr>
            <a:stCxn id="2182" idx="1"/>
            <a:endCxn id="2183" idx="3"/>
          </p:cNvCxnSpPr>
          <p:nvPr/>
        </p:nvCxnSpPr>
        <p:spPr>
          <a:xfrm rot="10800000">
            <a:off x="7888500" y="1358700"/>
            <a:ext cx="614100" cy="5034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88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Break!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5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Access and Processing</a:t>
            </a:r>
            <a:endParaRPr/>
          </a:p>
        </p:txBody>
      </p:sp>
      <p:sp>
        <p:nvSpPr>
          <p:cNvPr id="766" name="Google Shape;766;p45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Dataiku DSS</a:t>
            </a:r>
            <a:endParaRPr/>
          </a:p>
        </p:txBody>
      </p:sp>
      <p:sp>
        <p:nvSpPr>
          <p:cNvPr id="767" name="Google Shape;767;p45"/>
          <p:cNvSpPr/>
          <p:nvPr/>
        </p:nvSpPr>
        <p:spPr>
          <a:xfrm>
            <a:off x="707651" y="1209175"/>
            <a:ext cx="3157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lang="fr" sz="12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 TO YOUR (MANY) DATA SOURCES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768" name="Google Shape;768;p45"/>
          <p:cNvSpPr/>
          <p:nvPr/>
        </p:nvSpPr>
        <p:spPr>
          <a:xfrm>
            <a:off x="4468875" y="4290950"/>
            <a:ext cx="44172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Push process execution in your databases or computation clusters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Deploy via containers or spin up compute resources</a:t>
            </a: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5"/>
          <p:cNvSpPr/>
          <p:nvPr/>
        </p:nvSpPr>
        <p:spPr>
          <a:xfrm>
            <a:off x="4387278" y="4019350"/>
            <a:ext cx="4048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lang="fr" sz="12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LEVERAGE VARIOUS COMPUTE RESOURCES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770" name="Google Shape;770;p45"/>
          <p:cNvSpPr/>
          <p:nvPr/>
        </p:nvSpPr>
        <p:spPr>
          <a:xfrm>
            <a:off x="299800" y="1481125"/>
            <a:ext cx="2843400" cy="1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Click based connection to your datalake, databases, flat files or any other source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Native connectors for most common technologies (SQL, Hadoop, Spark, NoSQL…)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Find relevant data with the catalog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5"/>
          <p:cNvSpPr/>
          <p:nvPr/>
        </p:nvSpPr>
        <p:spPr>
          <a:xfrm>
            <a:off x="4517225" y="1143250"/>
            <a:ext cx="28434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Simple representation of overall data processing despite complexity of underlying operations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Portability of in-built recipes to various execution engines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5"/>
          <p:cNvSpPr/>
          <p:nvPr/>
        </p:nvSpPr>
        <p:spPr>
          <a:xfrm>
            <a:off x="4435627" y="871650"/>
            <a:ext cx="3647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lang="fr" sz="12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 REUSABLE/MAINTAINABLE DATA FLOWS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773" name="Google Shape;773;p45"/>
          <p:cNvSpPr/>
          <p:nvPr/>
        </p:nvSpPr>
        <p:spPr>
          <a:xfrm>
            <a:off x="581926" y="3398150"/>
            <a:ext cx="3157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lang="fr" sz="12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 YOUR DATA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774" name="Google Shape;774;p45"/>
          <p:cNvSpPr/>
          <p:nvPr/>
        </p:nvSpPr>
        <p:spPr>
          <a:xfrm>
            <a:off x="234275" y="3627950"/>
            <a:ext cx="2109000" cy="1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Directly navigate through data samples and compute the key 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Build immediate visualisation for self- or shared- use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195" y="1471809"/>
            <a:ext cx="1244079" cy="14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5"/>
          <p:cNvSpPr/>
          <p:nvPr/>
        </p:nvSpPr>
        <p:spPr>
          <a:xfrm>
            <a:off x="4661250" y="2547150"/>
            <a:ext cx="31578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Code in your language of choice (R, Python, SQL…)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the 100 in-built processors to perform advanced operations in a few click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Package your specific processes in reusable click based plugins for wide usage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45"/>
          <p:cNvSpPr/>
          <p:nvPr/>
        </p:nvSpPr>
        <p:spPr>
          <a:xfrm>
            <a:off x="4724401" y="2282375"/>
            <a:ext cx="1607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lang="fr" sz="12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CODE… OR CLICK</a:t>
            </a:r>
            <a:endParaRPr sz="1200">
              <a:solidFill>
                <a:srgbClr val="2AB1AC"/>
              </a:solidFill>
            </a:endParaRPr>
          </a:p>
        </p:txBody>
      </p:sp>
      <p:pic>
        <p:nvPicPr>
          <p:cNvPr id="778" name="Google Shape;7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150" y="3716300"/>
            <a:ext cx="1769876" cy="11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5"/>
          <p:cNvPicPr preferRelativeResize="0"/>
          <p:nvPr/>
        </p:nvPicPr>
        <p:blipFill rotWithShape="1">
          <a:blip r:embed="rId5">
            <a:alphaModFix/>
          </a:blip>
          <a:srcRect r="56184"/>
          <a:stretch/>
        </p:blipFill>
        <p:spPr>
          <a:xfrm>
            <a:off x="7490573" y="1148175"/>
            <a:ext cx="1437033" cy="10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9725" y="2777927"/>
            <a:ext cx="1244075" cy="79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6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Machine Learning</a:t>
            </a:r>
            <a:endParaRPr/>
          </a:p>
        </p:txBody>
      </p:sp>
      <p:sp>
        <p:nvSpPr>
          <p:cNvPr id="786" name="Google Shape;786;p46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Dataiku DSS</a:t>
            </a:r>
            <a:endParaRPr/>
          </a:p>
        </p:txBody>
      </p:sp>
      <p:pic>
        <p:nvPicPr>
          <p:cNvPr id="787" name="Google Shape;7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560" y="2888350"/>
            <a:ext cx="3193890" cy="19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50" y="3903175"/>
            <a:ext cx="1563387" cy="995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89" name="Google Shape;7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050" y="2571750"/>
            <a:ext cx="2048975" cy="1308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0" name="Google Shape;790;p46" descr="Picture 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1800" y="3923697"/>
            <a:ext cx="1826238" cy="99584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rotWithShape="0">
              <a:srgbClr val="000000">
                <a:alpha val="40000"/>
              </a:srgbClr>
            </a:outerShdw>
          </a:effectLst>
        </p:spPr>
      </p:pic>
      <p:sp>
        <p:nvSpPr>
          <p:cNvPr id="791" name="Google Shape;791;p46"/>
          <p:cNvSpPr/>
          <p:nvPr/>
        </p:nvSpPr>
        <p:spPr>
          <a:xfrm>
            <a:off x="1164845" y="1349390"/>
            <a:ext cx="2749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lang="fr" sz="12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AUTO-ML OR CODE BASED</a:t>
            </a:r>
            <a:endParaRPr sz="1200">
              <a:solidFill>
                <a:srgbClr val="2AB1AC"/>
              </a:solidFill>
            </a:endParaRPr>
          </a:p>
        </p:txBody>
      </p:sp>
      <p:sp>
        <p:nvSpPr>
          <p:cNvPr id="792" name="Google Shape;792;p46"/>
          <p:cNvSpPr/>
          <p:nvPr/>
        </p:nvSpPr>
        <p:spPr>
          <a:xfrm>
            <a:off x="5183950" y="1535673"/>
            <a:ext cx="35655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Track model performance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Historize trainings, setup and sessions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Select best performers or revert to past designs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Source Sans Pro Light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Update your model with ease: add new data, create new variables in your models, and check the variation (%) in the core metrics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6"/>
          <p:cNvSpPr/>
          <p:nvPr/>
        </p:nvSpPr>
        <p:spPr>
          <a:xfrm>
            <a:off x="5102345" y="1264065"/>
            <a:ext cx="2749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680"/>
              </a:buClr>
              <a:buSzPts val="1600"/>
              <a:buFont typeface="Source Sans Pro"/>
              <a:buNone/>
            </a:pPr>
            <a:r>
              <a:rPr lang="fr" sz="12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TRAINING MANAGEMENT</a:t>
            </a:r>
            <a:endParaRPr sz="1200">
              <a:solidFill>
                <a:srgbClr val="2AB1AC"/>
              </a:solidFill>
            </a:endParaRPr>
          </a:p>
        </p:txBody>
      </p:sp>
      <p:pic>
        <p:nvPicPr>
          <p:cNvPr id="794" name="Google Shape;79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4450" y="4018400"/>
            <a:ext cx="2005299" cy="11250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5" name="Google Shape;795;p46"/>
          <p:cNvSpPr/>
          <p:nvPr/>
        </p:nvSpPr>
        <p:spPr>
          <a:xfrm>
            <a:off x="757000" y="1621348"/>
            <a:ext cx="35655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Create, improve, and automatically compare multiple machine learning models in a few clicks</a:t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fr" sz="1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Leverage the best ML libraries in the way most suited to your users</a:t>
            </a: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7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From Data Access to Operationalized Models</a:t>
            </a:r>
            <a:endParaRPr/>
          </a:p>
        </p:txBody>
      </p:sp>
      <p:sp>
        <p:nvSpPr>
          <p:cNvPr id="801" name="Google Shape;801;p47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Overview: An End-to-End Solution</a:t>
            </a:r>
            <a:endParaRPr/>
          </a:p>
        </p:txBody>
      </p:sp>
      <p:sp>
        <p:nvSpPr>
          <p:cNvPr id="802" name="Google Shape;802;p47"/>
          <p:cNvSpPr/>
          <p:nvPr/>
        </p:nvSpPr>
        <p:spPr>
          <a:xfrm>
            <a:off x="0" y="2529600"/>
            <a:ext cx="9144000" cy="1195800"/>
          </a:xfrm>
          <a:prstGeom prst="rect">
            <a:avLst/>
          </a:prstGeom>
          <a:solidFill>
            <a:srgbClr val="D8D8D8">
              <a:alpha val="215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2B152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03" name="Google Shape;803;p47"/>
          <p:cNvGrpSpPr/>
          <p:nvPr/>
        </p:nvGrpSpPr>
        <p:grpSpPr>
          <a:xfrm>
            <a:off x="1042119" y="2578127"/>
            <a:ext cx="7058813" cy="225689"/>
            <a:chOff x="701706" y="6285863"/>
            <a:chExt cx="10625942" cy="339739"/>
          </a:xfrm>
        </p:grpSpPr>
        <p:sp>
          <p:nvSpPr>
            <p:cNvPr id="804" name="Google Shape;804;p47"/>
            <p:cNvSpPr txBox="1"/>
            <p:nvPr/>
          </p:nvSpPr>
          <p:spPr>
            <a:xfrm>
              <a:off x="701706" y="6311005"/>
              <a:ext cx="3126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400"/>
                <a:buFont typeface="Source Sans Pro"/>
                <a:buNone/>
              </a:pPr>
              <a:r>
                <a:rPr lang="fr" sz="800" i="0" u="none" strike="noStrike" cap="none">
                  <a:solidFill>
                    <a:srgbClr val="29292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rPr>
                <a:t>DATA MANAGEMENT</a:t>
              </a:r>
              <a:endParaRPr sz="800" i="0" u="none" strike="noStrike" cap="non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endParaRPr>
            </a:p>
          </p:txBody>
        </p:sp>
        <p:sp>
          <p:nvSpPr>
            <p:cNvPr id="805" name="Google Shape;805;p47"/>
            <p:cNvSpPr txBox="1"/>
            <p:nvPr/>
          </p:nvSpPr>
          <p:spPr>
            <a:xfrm>
              <a:off x="4595217" y="6285863"/>
              <a:ext cx="283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400"/>
                <a:buFont typeface="Source Sans Pro"/>
                <a:buNone/>
              </a:pPr>
              <a:r>
                <a:rPr lang="fr" sz="800" i="0" u="none" strike="noStrike" cap="none">
                  <a:solidFill>
                    <a:srgbClr val="29292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rPr>
                <a:t>MACHINE LEARNING</a:t>
              </a:r>
              <a:endParaRPr sz="800" i="0" u="none" strike="noStrike" cap="none">
                <a:solidFill>
                  <a:srgbClr val="29292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endParaRPr>
            </a:p>
          </p:txBody>
        </p:sp>
        <p:sp>
          <p:nvSpPr>
            <p:cNvPr id="806" name="Google Shape;806;p47"/>
            <p:cNvSpPr txBox="1"/>
            <p:nvPr/>
          </p:nvSpPr>
          <p:spPr>
            <a:xfrm>
              <a:off x="8237348" y="6317802"/>
              <a:ext cx="309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400"/>
                <a:buFont typeface="Source Sans Pro"/>
                <a:buNone/>
              </a:pPr>
              <a:r>
                <a:rPr lang="fr" sz="800" i="0" u="none" strike="noStrike" cap="none">
                  <a:solidFill>
                    <a:srgbClr val="29292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rPr>
                <a:t>MODEL DEPLOYMENT</a:t>
              </a:r>
              <a:endParaRPr sz="800" i="0" u="none" strike="noStrike" cap="none">
                <a:solidFill>
                  <a:srgbClr val="29292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endParaRPr>
            </a:p>
          </p:txBody>
        </p:sp>
      </p:grpSp>
      <p:cxnSp>
        <p:nvCxnSpPr>
          <p:cNvPr id="807" name="Google Shape;807;p47"/>
          <p:cNvCxnSpPr>
            <a:stCxn id="808" idx="1"/>
            <a:endCxn id="809" idx="3"/>
          </p:cNvCxnSpPr>
          <p:nvPr/>
        </p:nvCxnSpPr>
        <p:spPr>
          <a:xfrm rot="10800000">
            <a:off x="1737801" y="1716540"/>
            <a:ext cx="676200" cy="0"/>
          </a:xfrm>
          <a:prstGeom prst="straightConnector1">
            <a:avLst/>
          </a:prstGeom>
          <a:noFill/>
          <a:ln w="9525" cap="flat" cmpd="sng">
            <a:solidFill>
              <a:srgbClr val="25AFAB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810" name="Google Shape;810;p47"/>
          <p:cNvSpPr/>
          <p:nvPr/>
        </p:nvSpPr>
        <p:spPr>
          <a:xfrm>
            <a:off x="1647568" y="1326451"/>
            <a:ext cx="8451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800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</a:t>
            </a:r>
            <a:endParaRPr sz="140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800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plugins for….</a:t>
            </a:r>
            <a:endParaRPr sz="140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11" name="Google Shape;811;p47"/>
          <p:cNvGrpSpPr/>
          <p:nvPr/>
        </p:nvGrpSpPr>
        <p:grpSpPr>
          <a:xfrm>
            <a:off x="2414001" y="1238244"/>
            <a:ext cx="956592" cy="956592"/>
            <a:chOff x="3197769" y="906639"/>
            <a:chExt cx="1440000" cy="1440000"/>
          </a:xfrm>
        </p:grpSpPr>
        <p:pic>
          <p:nvPicPr>
            <p:cNvPr id="808" name="Google Shape;808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97769" y="90663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47"/>
            <p:cNvSpPr/>
            <p:nvPr/>
          </p:nvSpPr>
          <p:spPr>
            <a:xfrm>
              <a:off x="3381417" y="2109957"/>
              <a:ext cx="10728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9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3E3E3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Scientist</a:t>
              </a:r>
              <a:endParaRPr sz="6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3" name="Google Shape;813;p47"/>
          <p:cNvGrpSpPr/>
          <p:nvPr/>
        </p:nvGrpSpPr>
        <p:grpSpPr>
          <a:xfrm>
            <a:off x="781305" y="1238244"/>
            <a:ext cx="956592" cy="956592"/>
            <a:chOff x="401858" y="906639"/>
            <a:chExt cx="1440000" cy="1440000"/>
          </a:xfrm>
        </p:grpSpPr>
        <p:pic>
          <p:nvPicPr>
            <p:cNvPr id="809" name="Google Shape;809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1858" y="90663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p47"/>
            <p:cNvSpPr/>
            <p:nvPr/>
          </p:nvSpPr>
          <p:spPr>
            <a:xfrm>
              <a:off x="520079" y="2115807"/>
              <a:ext cx="11574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9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3E3E3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Business Analyst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15" name="Google Shape;815;p47"/>
          <p:cNvCxnSpPr/>
          <p:nvPr/>
        </p:nvCxnSpPr>
        <p:spPr>
          <a:xfrm>
            <a:off x="1244273" y="2194757"/>
            <a:ext cx="0" cy="499200"/>
          </a:xfrm>
          <a:prstGeom prst="straightConnector1">
            <a:avLst/>
          </a:prstGeom>
          <a:noFill/>
          <a:ln w="9525" cap="flat" cmpd="sng">
            <a:solidFill>
              <a:srgbClr val="A828FB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816" name="Google Shape;816;p47"/>
          <p:cNvSpPr/>
          <p:nvPr/>
        </p:nvSpPr>
        <p:spPr>
          <a:xfrm>
            <a:off x="1315972" y="2325028"/>
            <a:ext cx="10980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28FB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A828F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Understand</a:t>
            </a:r>
            <a:br>
              <a:rPr lang="fr" sz="600" b="1" i="1" u="none" strike="noStrike" cap="none">
                <a:solidFill>
                  <a:srgbClr val="A828F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fr" sz="600" b="1" i="1" u="none" strike="noStrike" cap="none">
                <a:solidFill>
                  <a:srgbClr val="A828F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Prepare Data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7" name="Google Shape;817;p47"/>
          <p:cNvCxnSpPr>
            <a:stCxn id="808" idx="3"/>
            <a:endCxn id="818" idx="1"/>
          </p:cNvCxnSpPr>
          <p:nvPr/>
        </p:nvCxnSpPr>
        <p:spPr>
          <a:xfrm>
            <a:off x="3370593" y="1716540"/>
            <a:ext cx="722700" cy="0"/>
          </a:xfrm>
          <a:prstGeom prst="straightConnector1">
            <a:avLst/>
          </a:prstGeom>
          <a:noFill/>
          <a:ln w="9525" cap="flat" cmpd="sng">
            <a:solidFill>
              <a:srgbClr val="25AFAB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819" name="Google Shape;819;p47"/>
          <p:cNvSpPr/>
          <p:nvPr/>
        </p:nvSpPr>
        <p:spPr>
          <a:xfrm>
            <a:off x="3212114" y="1326451"/>
            <a:ext cx="9549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800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</a:t>
            </a:r>
            <a:endParaRPr sz="140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800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plugins for….</a:t>
            </a:r>
            <a:endParaRPr sz="140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20" name="Google Shape;820;p47"/>
          <p:cNvGrpSpPr/>
          <p:nvPr/>
        </p:nvGrpSpPr>
        <p:grpSpPr>
          <a:xfrm>
            <a:off x="4093276" y="1238244"/>
            <a:ext cx="956592" cy="956592"/>
            <a:chOff x="5769260" y="906639"/>
            <a:chExt cx="1440000" cy="1440000"/>
          </a:xfrm>
        </p:grpSpPr>
        <p:pic>
          <p:nvPicPr>
            <p:cNvPr id="818" name="Google Shape;818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9260" y="90663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1" name="Google Shape;821;p47"/>
            <p:cNvSpPr/>
            <p:nvPr/>
          </p:nvSpPr>
          <p:spPr>
            <a:xfrm>
              <a:off x="5887481" y="2115807"/>
              <a:ext cx="11574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9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3E3E3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Business Analyst</a:t>
              </a:r>
              <a:endParaRPr sz="6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675940" y="2787482"/>
            <a:ext cx="7697012" cy="841634"/>
            <a:chOff x="231732" y="3575547"/>
            <a:chExt cx="11586650" cy="1266948"/>
          </a:xfrm>
        </p:grpSpPr>
        <p:sp>
          <p:nvSpPr>
            <p:cNvPr id="823" name="Google Shape;823;p47"/>
            <p:cNvSpPr/>
            <p:nvPr/>
          </p:nvSpPr>
          <p:spPr>
            <a:xfrm>
              <a:off x="231732" y="4596195"/>
              <a:ext cx="1743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0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VISUAL AUTO  PREP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223573" y="4596195"/>
              <a:ext cx="175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0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CODING ENVIRONMENT(S)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4390477" y="4596195"/>
              <a:ext cx="1389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0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VISUAL AUTO ML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447850" y="4596195"/>
              <a:ext cx="130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0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VISUAL PIPELINE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9976982" y="4596195"/>
              <a:ext cx="1841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0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VISUAL MODEL MONITORING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8360532" y="4596195"/>
              <a:ext cx="1422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0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29292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 DEPLOYMENT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9" name="Google Shape;829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0042" y="3672898"/>
              <a:ext cx="1480605" cy="89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4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57824" y="3575547"/>
              <a:ext cx="1718667" cy="992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4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93259" y="3604120"/>
              <a:ext cx="1535189" cy="963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4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92403" y="3606927"/>
              <a:ext cx="1544946" cy="7163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4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251749" y="3607747"/>
              <a:ext cx="1192910" cy="1004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4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262234" y="3689431"/>
              <a:ext cx="1597031" cy="87836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35" name="Google Shape;835;p47"/>
          <p:cNvCxnSpPr/>
          <p:nvPr/>
        </p:nvCxnSpPr>
        <p:spPr>
          <a:xfrm flipH="1">
            <a:off x="5324864" y="1716546"/>
            <a:ext cx="538800" cy="1023000"/>
          </a:xfrm>
          <a:prstGeom prst="straightConnector1">
            <a:avLst/>
          </a:prstGeom>
          <a:noFill/>
          <a:ln w="9525" cap="flat" cmpd="sng">
            <a:solidFill>
              <a:srgbClr val="25AFAB"/>
            </a:solidFill>
            <a:prstDash val="dot"/>
            <a:miter lim="800000"/>
            <a:headEnd type="none" w="sm" len="sm"/>
            <a:tailEnd type="triangle" w="med" len="med"/>
          </a:ln>
        </p:spPr>
      </p:cxnSp>
      <p:grpSp>
        <p:nvGrpSpPr>
          <p:cNvPr id="836" name="Google Shape;836;p47"/>
          <p:cNvGrpSpPr/>
          <p:nvPr/>
        </p:nvGrpSpPr>
        <p:grpSpPr>
          <a:xfrm>
            <a:off x="5741645" y="1238244"/>
            <a:ext cx="956592" cy="956592"/>
            <a:chOff x="7837349" y="906639"/>
            <a:chExt cx="1440000" cy="1440000"/>
          </a:xfrm>
        </p:grpSpPr>
        <p:pic>
          <p:nvPicPr>
            <p:cNvPr id="837" name="Google Shape;837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37349" y="90663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47"/>
            <p:cNvSpPr/>
            <p:nvPr/>
          </p:nvSpPr>
          <p:spPr>
            <a:xfrm>
              <a:off x="8020997" y="2109957"/>
              <a:ext cx="10728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9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3E3E3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Scientist</a:t>
              </a:r>
              <a:endParaRPr sz="6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839" name="Google Shape;839;p47"/>
          <p:cNvCxnSpPr>
            <a:endCxn id="840" idx="1"/>
          </p:cNvCxnSpPr>
          <p:nvPr/>
        </p:nvCxnSpPr>
        <p:spPr>
          <a:xfrm>
            <a:off x="6671217" y="1716540"/>
            <a:ext cx="560700" cy="0"/>
          </a:xfrm>
          <a:prstGeom prst="straightConnector1">
            <a:avLst/>
          </a:prstGeom>
          <a:noFill/>
          <a:ln w="12700" cap="flat" cmpd="sng">
            <a:solidFill>
              <a:srgbClr val="25AFAB"/>
            </a:solidFill>
            <a:prstDash val="dot"/>
            <a:miter lim="800000"/>
            <a:headEnd type="none" w="sm" len="sm"/>
            <a:tailEnd type="triangle" w="med" len="med"/>
          </a:ln>
        </p:spPr>
      </p:cxnSp>
      <p:grpSp>
        <p:nvGrpSpPr>
          <p:cNvPr id="841" name="Google Shape;841;p47"/>
          <p:cNvGrpSpPr/>
          <p:nvPr/>
        </p:nvGrpSpPr>
        <p:grpSpPr>
          <a:xfrm>
            <a:off x="7231917" y="1238244"/>
            <a:ext cx="956592" cy="956592"/>
            <a:chOff x="10408840" y="906639"/>
            <a:chExt cx="1440000" cy="1440000"/>
          </a:xfrm>
        </p:grpSpPr>
        <p:pic>
          <p:nvPicPr>
            <p:cNvPr id="840" name="Google Shape;840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08840" y="90663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47"/>
            <p:cNvSpPr/>
            <p:nvPr/>
          </p:nvSpPr>
          <p:spPr>
            <a:xfrm>
              <a:off x="10527061" y="2115807"/>
              <a:ext cx="11574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9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3E3E3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Business Analyst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43" name="Google Shape;843;p47"/>
          <p:cNvCxnSpPr/>
          <p:nvPr/>
        </p:nvCxnSpPr>
        <p:spPr>
          <a:xfrm flipH="1">
            <a:off x="3873457" y="2194757"/>
            <a:ext cx="682800" cy="519600"/>
          </a:xfrm>
          <a:prstGeom prst="straightConnector1">
            <a:avLst/>
          </a:prstGeom>
          <a:noFill/>
          <a:ln w="9525" cap="flat" cmpd="sng">
            <a:solidFill>
              <a:srgbClr val="A828FB"/>
            </a:solidFill>
            <a:prstDash val="dot"/>
            <a:miter lim="800000"/>
            <a:headEnd type="none" w="sm" len="sm"/>
            <a:tailEnd type="triangle" w="med" len="med"/>
          </a:ln>
        </p:spPr>
      </p:cxnSp>
      <p:cxnSp>
        <p:nvCxnSpPr>
          <p:cNvPr id="844" name="Google Shape;844;p47"/>
          <p:cNvCxnSpPr/>
          <p:nvPr/>
        </p:nvCxnSpPr>
        <p:spPr>
          <a:xfrm>
            <a:off x="4556257" y="2194757"/>
            <a:ext cx="748200" cy="540600"/>
          </a:xfrm>
          <a:prstGeom prst="straightConnector1">
            <a:avLst/>
          </a:prstGeom>
          <a:noFill/>
          <a:ln w="9525" cap="flat" cmpd="sng">
            <a:solidFill>
              <a:srgbClr val="A828FB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845" name="Google Shape;845;p47"/>
          <p:cNvSpPr/>
          <p:nvPr/>
        </p:nvSpPr>
        <p:spPr>
          <a:xfrm>
            <a:off x="4094200" y="2325028"/>
            <a:ext cx="9549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28FB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A828F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28FB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A828F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Modelling Prototype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p47"/>
          <p:cNvGrpSpPr/>
          <p:nvPr/>
        </p:nvGrpSpPr>
        <p:grpSpPr>
          <a:xfrm>
            <a:off x="2081593" y="3953671"/>
            <a:ext cx="956592" cy="956592"/>
            <a:chOff x="3197769" y="906639"/>
            <a:chExt cx="1440000" cy="1440000"/>
          </a:xfrm>
        </p:grpSpPr>
        <p:pic>
          <p:nvPicPr>
            <p:cNvPr id="847" name="Google Shape;847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97769" y="906639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8" name="Google Shape;848;p47"/>
            <p:cNvSpPr/>
            <p:nvPr/>
          </p:nvSpPr>
          <p:spPr>
            <a:xfrm>
              <a:off x="3381417" y="2109957"/>
              <a:ext cx="10728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9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3E3E3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Scientist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49" name="Google Shape;849;p47"/>
          <p:cNvCxnSpPr>
            <a:endCxn id="825" idx="2"/>
          </p:cNvCxnSpPr>
          <p:nvPr/>
        </p:nvCxnSpPr>
        <p:spPr>
          <a:xfrm rot="10800000" flipH="1">
            <a:off x="2925350" y="3629116"/>
            <a:ext cx="974700" cy="644400"/>
          </a:xfrm>
          <a:prstGeom prst="straightConnector1">
            <a:avLst/>
          </a:prstGeom>
          <a:noFill/>
          <a:ln w="9525" cap="flat" cmpd="sng">
            <a:solidFill>
              <a:srgbClr val="25AFAB"/>
            </a:solidFill>
            <a:prstDash val="dot"/>
            <a:miter lim="800000"/>
            <a:headEnd type="none" w="sm" len="sm"/>
            <a:tailEnd type="triangle" w="med" len="med"/>
          </a:ln>
        </p:spPr>
      </p:cxnSp>
      <p:cxnSp>
        <p:nvCxnSpPr>
          <p:cNvPr id="850" name="Google Shape;850;p47"/>
          <p:cNvCxnSpPr>
            <a:endCxn id="823" idx="2"/>
          </p:cNvCxnSpPr>
          <p:nvPr/>
        </p:nvCxnSpPr>
        <p:spPr>
          <a:xfrm rot="10800000">
            <a:off x="1255176" y="3629116"/>
            <a:ext cx="945900" cy="644400"/>
          </a:xfrm>
          <a:prstGeom prst="straightConnector1">
            <a:avLst/>
          </a:prstGeom>
          <a:noFill/>
          <a:ln w="9525" cap="flat" cmpd="sng">
            <a:solidFill>
              <a:srgbClr val="25AFAB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851" name="Google Shape;851;p47"/>
          <p:cNvSpPr/>
          <p:nvPr/>
        </p:nvSpPr>
        <p:spPr>
          <a:xfrm>
            <a:off x="1202731" y="4095533"/>
            <a:ext cx="8130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For Productivity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Extend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7"/>
          <p:cNvSpPr/>
          <p:nvPr/>
        </p:nvSpPr>
        <p:spPr>
          <a:xfrm>
            <a:off x="3250280" y="4131312"/>
            <a:ext cx="8130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as a Baseline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for optimization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3" name="Google Shape;853;p47"/>
          <p:cNvGrpSpPr/>
          <p:nvPr/>
        </p:nvGrpSpPr>
        <p:grpSpPr>
          <a:xfrm>
            <a:off x="4235130" y="3941175"/>
            <a:ext cx="956592" cy="968979"/>
            <a:chOff x="5534776" y="4645851"/>
            <a:chExt cx="1440000" cy="1458647"/>
          </a:xfrm>
        </p:grpSpPr>
        <p:pic>
          <p:nvPicPr>
            <p:cNvPr id="854" name="Google Shape;854;p4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34776" y="46458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Google Shape;855;p47"/>
            <p:cNvSpPr/>
            <p:nvPr/>
          </p:nvSpPr>
          <p:spPr>
            <a:xfrm>
              <a:off x="5542880" y="5873798"/>
              <a:ext cx="14238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9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3E3E3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Analytics Leader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5296970" y="3946847"/>
            <a:ext cx="956592" cy="963314"/>
            <a:chOff x="7236897" y="4598022"/>
            <a:chExt cx="1440000" cy="1450119"/>
          </a:xfrm>
        </p:grpSpPr>
        <p:pic>
          <p:nvPicPr>
            <p:cNvPr id="857" name="Google Shape;857;p4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236897" y="4598022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47"/>
            <p:cNvSpPr/>
            <p:nvPr/>
          </p:nvSpPr>
          <p:spPr>
            <a:xfrm>
              <a:off x="7420545" y="5817441"/>
              <a:ext cx="10728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9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3E3E3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 Engineer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p47"/>
          <p:cNvGrpSpPr/>
          <p:nvPr/>
        </p:nvGrpSpPr>
        <p:grpSpPr>
          <a:xfrm>
            <a:off x="6523990" y="3953657"/>
            <a:ext cx="956592" cy="956592"/>
            <a:chOff x="5534776" y="4645851"/>
            <a:chExt cx="1440000" cy="1440000"/>
          </a:xfrm>
        </p:grpSpPr>
        <p:pic>
          <p:nvPicPr>
            <p:cNvPr id="860" name="Google Shape;860;p4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34776" y="464585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47"/>
            <p:cNvSpPr/>
            <p:nvPr/>
          </p:nvSpPr>
          <p:spPr>
            <a:xfrm>
              <a:off x="5594179" y="5855009"/>
              <a:ext cx="13212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900"/>
                <a:buFont typeface="Source Sans Pro"/>
                <a:buNone/>
              </a:pPr>
              <a:r>
                <a:rPr lang="fr" sz="600" b="1" i="0" u="none" strike="noStrike" cap="none">
                  <a:solidFill>
                    <a:srgbClr val="3E3E3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Analytics Leader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62" name="Google Shape;862;p47"/>
          <p:cNvCxnSpPr>
            <a:endCxn id="827" idx="2"/>
          </p:cNvCxnSpPr>
          <p:nvPr/>
        </p:nvCxnSpPr>
        <p:spPr>
          <a:xfrm rot="10800000" flipH="1">
            <a:off x="7247130" y="3629116"/>
            <a:ext cx="514200" cy="505800"/>
          </a:xfrm>
          <a:prstGeom prst="straightConnector1">
            <a:avLst/>
          </a:prstGeom>
          <a:noFill/>
          <a:ln w="9525" cap="flat" cmpd="sng">
            <a:solidFill>
              <a:srgbClr val="E6007E">
                <a:alpha val="86270"/>
              </a:srgbClr>
            </a:solidFill>
            <a:prstDash val="dot"/>
            <a:miter lim="800000"/>
            <a:headEnd type="none" w="sm" len="sm"/>
            <a:tailEnd type="triangle" w="med" len="med"/>
          </a:ln>
        </p:spPr>
      </p:cxnSp>
      <p:cxnSp>
        <p:nvCxnSpPr>
          <p:cNvPr id="863" name="Google Shape;863;p47"/>
          <p:cNvCxnSpPr/>
          <p:nvPr/>
        </p:nvCxnSpPr>
        <p:spPr>
          <a:xfrm>
            <a:off x="7694911" y="2194757"/>
            <a:ext cx="0" cy="367500"/>
          </a:xfrm>
          <a:prstGeom prst="straightConnector1">
            <a:avLst/>
          </a:prstGeom>
          <a:noFill/>
          <a:ln w="9525" cap="flat" cmpd="sng">
            <a:solidFill>
              <a:srgbClr val="A828FB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864" name="Google Shape;864;p47"/>
          <p:cNvSpPr/>
          <p:nvPr/>
        </p:nvSpPr>
        <p:spPr>
          <a:xfrm>
            <a:off x="7390598" y="4040532"/>
            <a:ext cx="8130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47"/>
          <p:cNvCxnSpPr>
            <a:endCxn id="828" idx="2"/>
          </p:cNvCxnSpPr>
          <p:nvPr/>
        </p:nvCxnSpPr>
        <p:spPr>
          <a:xfrm rot="10800000" flipH="1">
            <a:off x="5800718" y="3629116"/>
            <a:ext cx="747600" cy="408300"/>
          </a:xfrm>
          <a:prstGeom prst="straightConnector1">
            <a:avLst/>
          </a:prstGeom>
          <a:noFill/>
          <a:ln w="9525" cap="flat" cmpd="sng">
            <a:solidFill>
              <a:srgbClr val="5473FF">
                <a:alpha val="86670"/>
              </a:srgbClr>
            </a:solidFill>
            <a:prstDash val="dot"/>
            <a:miter lim="800000"/>
            <a:headEnd type="none" w="sm" len="sm"/>
            <a:tailEnd type="triangle" w="med" len="med"/>
          </a:ln>
        </p:spPr>
      </p:cxnSp>
      <p:cxnSp>
        <p:nvCxnSpPr>
          <p:cNvPr id="866" name="Google Shape;866;p47"/>
          <p:cNvCxnSpPr>
            <a:endCxn id="826" idx="2"/>
          </p:cNvCxnSpPr>
          <p:nvPr/>
        </p:nvCxnSpPr>
        <p:spPr>
          <a:xfrm rot="10800000" flipH="1">
            <a:off x="4735361" y="3629116"/>
            <a:ext cx="503700" cy="429000"/>
          </a:xfrm>
          <a:prstGeom prst="straightConnector1">
            <a:avLst/>
          </a:prstGeom>
          <a:noFill/>
          <a:ln w="9525" cap="flat" cmpd="sng">
            <a:solidFill>
              <a:srgbClr val="E6007E">
                <a:alpha val="86270"/>
              </a:srgbClr>
            </a:solidFill>
            <a:prstDash val="dot"/>
            <a:miter lim="800000"/>
            <a:headEnd type="none" w="sm" len="sm"/>
            <a:tailEnd type="triangle" w="med" len="med"/>
          </a:ln>
        </p:spPr>
      </p:cxnSp>
      <p:cxnSp>
        <p:nvCxnSpPr>
          <p:cNvPr id="867" name="Google Shape;867;p47"/>
          <p:cNvCxnSpPr>
            <a:endCxn id="826" idx="2"/>
          </p:cNvCxnSpPr>
          <p:nvPr/>
        </p:nvCxnSpPr>
        <p:spPr>
          <a:xfrm rot="10800000">
            <a:off x="5239061" y="3629116"/>
            <a:ext cx="523800" cy="408300"/>
          </a:xfrm>
          <a:prstGeom prst="straightConnector1">
            <a:avLst/>
          </a:prstGeom>
          <a:noFill/>
          <a:ln w="9525" cap="flat" cmpd="sng">
            <a:solidFill>
              <a:srgbClr val="5473FF">
                <a:alpha val="86670"/>
              </a:srgbClr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868" name="Google Shape;868;p47"/>
          <p:cNvSpPr/>
          <p:nvPr/>
        </p:nvSpPr>
        <p:spPr>
          <a:xfrm>
            <a:off x="5182624" y="3914750"/>
            <a:ext cx="5238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3FF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5473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3FF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5473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Speed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7"/>
          <p:cNvSpPr/>
          <p:nvPr/>
        </p:nvSpPr>
        <p:spPr>
          <a:xfrm>
            <a:off x="7733983" y="2325028"/>
            <a:ext cx="8130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28FB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A828F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28FB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A828F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4661994" y="2110683"/>
            <a:ext cx="11208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Integrate Work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Together in …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7"/>
          <p:cNvSpPr/>
          <p:nvPr/>
        </p:nvSpPr>
        <p:spPr>
          <a:xfrm>
            <a:off x="5989322" y="3914752"/>
            <a:ext cx="8130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73FF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5473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Integrate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7"/>
          <p:cNvSpPr/>
          <p:nvPr/>
        </p:nvSpPr>
        <p:spPr>
          <a:xfrm>
            <a:off x="4331531" y="3726357"/>
            <a:ext cx="568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800"/>
              <a:buFont typeface="Source Sans Pro"/>
              <a:buNone/>
            </a:pPr>
            <a:r>
              <a:rPr lang="fr" sz="600" b="1" i="1" u="none" strike="noStrike" cap="none">
                <a:solidFill>
                  <a:srgbClr val="E6007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Progress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7"/>
          <p:cNvSpPr/>
          <p:nvPr/>
        </p:nvSpPr>
        <p:spPr>
          <a:xfrm>
            <a:off x="6474142" y="1242201"/>
            <a:ext cx="9549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800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Business Monitoring</a:t>
            </a:r>
            <a:endParaRPr sz="140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800"/>
              <a:buFont typeface="Source Sans Pro"/>
              <a:buNone/>
            </a:pPr>
            <a:r>
              <a:rPr lang="fr" sz="800" i="1" u="none" strike="noStrike" cap="none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Dashboard For…</a:t>
            </a:r>
            <a:endParaRPr sz="800" i="1" u="none" strike="noStrike" cap="none">
              <a:solidFill>
                <a:srgbClr val="2AB1A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3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</a:t>
            </a:r>
            <a:endParaRPr/>
          </a:p>
        </p:txBody>
      </p:sp>
      <p:sp>
        <p:nvSpPr>
          <p:cNvPr id="1056" name="Google Shape;1056;p53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DSS Concepts </a:t>
            </a:r>
            <a:endParaRPr/>
          </a:p>
        </p:txBody>
      </p:sp>
      <p:pic>
        <p:nvPicPr>
          <p:cNvPr id="1057" name="Google Shape;10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25" y="1085150"/>
            <a:ext cx="6614951" cy="36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Flow, Datasets, Recipes</a:t>
            </a:r>
            <a:endParaRPr/>
          </a:p>
        </p:txBody>
      </p:sp>
      <p:sp>
        <p:nvSpPr>
          <p:cNvPr id="1063" name="Google Shape;1063;p54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DSS Concepts </a:t>
            </a:r>
            <a:endParaRPr/>
          </a:p>
        </p:txBody>
      </p:sp>
      <p:pic>
        <p:nvPicPr>
          <p:cNvPr id="1064" name="Google Shape;1064;p54"/>
          <p:cNvPicPr preferRelativeResize="0"/>
          <p:nvPr/>
        </p:nvPicPr>
        <p:blipFill rotWithShape="1">
          <a:blip r:embed="rId3">
            <a:alphaModFix/>
          </a:blip>
          <a:srcRect r="25766"/>
          <a:stretch/>
        </p:blipFill>
        <p:spPr>
          <a:xfrm>
            <a:off x="1674697" y="2026400"/>
            <a:ext cx="5566698" cy="22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5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Project, Flow, Datasets, Recipes </a:t>
            </a:r>
            <a:endParaRPr/>
          </a:p>
        </p:txBody>
      </p:sp>
      <p:sp>
        <p:nvSpPr>
          <p:cNvPr id="1070" name="Google Shape;1070;p55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DSS Concepts </a:t>
            </a:r>
            <a:endParaRPr/>
          </a:p>
        </p:txBody>
      </p:sp>
      <p:pic>
        <p:nvPicPr>
          <p:cNvPr id="1071" name="Google Shape;1071;p55"/>
          <p:cNvPicPr preferRelativeResize="0"/>
          <p:nvPr/>
        </p:nvPicPr>
        <p:blipFill rotWithShape="1">
          <a:blip r:embed="rId3">
            <a:alphaModFix/>
          </a:blip>
          <a:srcRect l="74948" t="1558" b="58276"/>
          <a:stretch/>
        </p:blipFill>
        <p:spPr>
          <a:xfrm>
            <a:off x="709250" y="2157400"/>
            <a:ext cx="2869202" cy="14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5"/>
          <p:cNvPicPr preferRelativeResize="0"/>
          <p:nvPr/>
        </p:nvPicPr>
        <p:blipFill rotWithShape="1">
          <a:blip r:embed="rId3">
            <a:alphaModFix/>
          </a:blip>
          <a:srcRect l="74948" t="44243"/>
          <a:stretch/>
        </p:blipFill>
        <p:spPr>
          <a:xfrm>
            <a:off x="4775825" y="1911862"/>
            <a:ext cx="2869202" cy="19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6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End-to-End Platform Solution</a:t>
            </a:r>
            <a:endParaRPr/>
          </a:p>
        </p:txBody>
      </p:sp>
      <p:sp>
        <p:nvSpPr>
          <p:cNvPr id="1078" name="Google Shape;1078;p56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Skill agnostic platform that supports all data project stakeholders</a:t>
            </a:r>
            <a:endParaRPr/>
          </a:p>
        </p:txBody>
      </p:sp>
      <p:pic>
        <p:nvPicPr>
          <p:cNvPr id="1079" name="Google Shape;10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88" y="2026401"/>
            <a:ext cx="7498625" cy="229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0" name="Google Shape;1080;p56"/>
          <p:cNvCxnSpPr/>
          <p:nvPr/>
        </p:nvCxnSpPr>
        <p:spPr>
          <a:xfrm>
            <a:off x="1167463" y="1638900"/>
            <a:ext cx="10500" cy="2917500"/>
          </a:xfrm>
          <a:prstGeom prst="straightConnector1">
            <a:avLst/>
          </a:prstGeom>
          <a:noFill/>
          <a:ln w="19050" cap="flat" cmpd="sng">
            <a:solidFill>
              <a:srgbClr val="25AFAB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81" name="Google Shape;1081;p56"/>
          <p:cNvSpPr txBox="1"/>
          <p:nvPr/>
        </p:nvSpPr>
        <p:spPr>
          <a:xfrm>
            <a:off x="128125" y="1288475"/>
            <a:ext cx="9690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CATALOGING AND CONNECTIVITY</a:t>
            </a:r>
            <a:endParaRPr sz="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2" name="Google Shape;1082;p56"/>
          <p:cNvSpPr txBox="1"/>
          <p:nvPr/>
        </p:nvSpPr>
        <p:spPr>
          <a:xfrm>
            <a:off x="1400700" y="1288475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PREPARATION</a:t>
            </a:r>
            <a:endParaRPr sz="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3" name="Google Shape;1083;p56"/>
          <p:cNvSpPr txBox="1"/>
          <p:nvPr/>
        </p:nvSpPr>
        <p:spPr>
          <a:xfrm>
            <a:off x="3229500" y="1288475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(AUTO) MACHINE LEARNING</a:t>
            </a:r>
            <a:endParaRPr sz="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4" name="Google Shape;1084;p56"/>
          <p:cNvSpPr txBox="1"/>
          <p:nvPr/>
        </p:nvSpPr>
        <p:spPr>
          <a:xfrm>
            <a:off x="4905900" y="1288475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PRODUCTION DEPLOYMENT</a:t>
            </a:r>
            <a:endParaRPr sz="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5" name="Google Shape;1085;p56"/>
          <p:cNvSpPr/>
          <p:nvPr/>
        </p:nvSpPr>
        <p:spPr>
          <a:xfrm>
            <a:off x="8106500" y="1638900"/>
            <a:ext cx="143700" cy="13359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6"/>
          <p:cNvSpPr/>
          <p:nvPr/>
        </p:nvSpPr>
        <p:spPr>
          <a:xfrm>
            <a:off x="8106500" y="3051000"/>
            <a:ext cx="143700" cy="13359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56"/>
          <p:cNvSpPr txBox="1"/>
          <p:nvPr/>
        </p:nvSpPr>
        <p:spPr>
          <a:xfrm>
            <a:off x="7907100" y="2023200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</a:t>
            </a:r>
            <a:endParaRPr sz="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8" name="Google Shape;1088;p56"/>
          <p:cNvSpPr txBox="1"/>
          <p:nvPr/>
        </p:nvSpPr>
        <p:spPr>
          <a:xfrm>
            <a:off x="7877900" y="3435300"/>
            <a:ext cx="11442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</a:t>
            </a:r>
            <a:endParaRPr sz="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9" name="Google Shape;1089;p56"/>
          <p:cNvSpPr/>
          <p:nvPr/>
        </p:nvSpPr>
        <p:spPr>
          <a:xfrm rot="5400000">
            <a:off x="3148650" y="2002650"/>
            <a:ext cx="143700" cy="5554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56"/>
          <p:cNvSpPr txBox="1"/>
          <p:nvPr/>
        </p:nvSpPr>
        <p:spPr>
          <a:xfrm>
            <a:off x="1783225" y="4851900"/>
            <a:ext cx="2927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2AB1A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GOVERNANCE, VERSIONING, AUDIT AND REUSE</a:t>
            </a:r>
            <a:endParaRPr sz="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91" name="Google Shape;1091;p56"/>
          <p:cNvCxnSpPr/>
          <p:nvPr/>
        </p:nvCxnSpPr>
        <p:spPr>
          <a:xfrm>
            <a:off x="2767663" y="1638900"/>
            <a:ext cx="10500" cy="2917500"/>
          </a:xfrm>
          <a:prstGeom prst="straightConnector1">
            <a:avLst/>
          </a:prstGeom>
          <a:noFill/>
          <a:ln w="19050" cap="flat" cmpd="sng">
            <a:solidFill>
              <a:srgbClr val="25AFA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56"/>
          <p:cNvCxnSpPr/>
          <p:nvPr/>
        </p:nvCxnSpPr>
        <p:spPr>
          <a:xfrm>
            <a:off x="4825013" y="1638900"/>
            <a:ext cx="10500" cy="2917500"/>
          </a:xfrm>
          <a:prstGeom prst="straightConnector1">
            <a:avLst/>
          </a:prstGeom>
          <a:noFill/>
          <a:ln w="19050" cap="flat" cmpd="sng">
            <a:solidFill>
              <a:srgbClr val="25AFAB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1456</Words>
  <Application>Microsoft Office PowerPoint</Application>
  <PresentationFormat>Affichage à l'écran (16:9)</PresentationFormat>
  <Paragraphs>249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Courier New</vt:lpstr>
      <vt:lpstr>Source Sans Pro SemiBold</vt:lpstr>
      <vt:lpstr>Roboto</vt:lpstr>
      <vt:lpstr>Source Sans Pro</vt:lpstr>
      <vt:lpstr>Arial</vt:lpstr>
      <vt:lpstr>Merriweather Sans</vt:lpstr>
      <vt:lpstr>Source Sans Pro Light</vt:lpstr>
      <vt:lpstr>Calibri</vt:lpstr>
      <vt:lpstr>Dataiku 2018</vt:lpstr>
      <vt:lpstr>Dataiku 2018</vt:lpstr>
      <vt:lpstr>A Brief History of Dataiku</vt:lpstr>
      <vt:lpstr>End-to-end Software</vt:lpstr>
      <vt:lpstr>Data Access and Processing</vt:lpstr>
      <vt:lpstr>Machine Learning</vt:lpstr>
      <vt:lpstr>From Data Access to Operationalized Models</vt:lpstr>
      <vt:lpstr>Project</vt:lpstr>
      <vt:lpstr>Flow, Datasets, Recipes</vt:lpstr>
      <vt:lpstr>Project, Flow, Datasets, Recipes </vt:lpstr>
      <vt:lpstr>End-to-End Platform Solution</vt:lpstr>
      <vt:lpstr>The first part of our training will focus on building the project</vt:lpstr>
      <vt:lpstr>The second part of our training will focus on best practices</vt:lpstr>
      <vt:lpstr>Super Quick Demo! </vt:lpstr>
      <vt:lpstr>Hands on! Data Preparation </vt:lpstr>
      <vt:lpstr>Set up your user profile </vt:lpstr>
      <vt:lpstr>Set up your user profile </vt:lpstr>
      <vt:lpstr>Set up your user profile </vt:lpstr>
      <vt:lpstr>Check the information provided  on the home page for your project  </vt:lpstr>
      <vt:lpstr>Upload dataset   </vt:lpstr>
      <vt:lpstr>Let’s get the data... </vt:lpstr>
      <vt:lpstr>Let’s get the data... </vt:lpstr>
      <vt:lpstr>Let’s get the data... </vt:lpstr>
      <vt:lpstr>Let’s get the data... </vt:lpstr>
      <vt:lpstr>Some features to talk about  </vt:lpstr>
      <vt:lpstr>Some features to talk about  </vt:lpstr>
      <vt:lpstr>Break!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DSS Discovery Training</dc:title>
  <dc:creator>1</dc:creator>
  <cp:lastModifiedBy>1</cp:lastModifiedBy>
  <cp:revision>11</cp:revision>
  <dcterms:modified xsi:type="dcterms:W3CDTF">2021-03-23T19:18:19Z</dcterms:modified>
</cp:coreProperties>
</file>